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6" r:id="rId8"/>
    <p:sldId id="262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74DB69-3885-E74E-B5DF-B141A045EE8A}" type="doc">
      <dgm:prSet loTypeId="urn:microsoft.com/office/officeart/2008/layout/AlternatingHexagon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5E4C6E-EF86-0A4B-B6E7-AB4C811D0ED9}">
      <dgm:prSet phldrT="[Text]" custT="1"/>
      <dgm:spPr/>
      <dgm:t>
        <a:bodyPr/>
        <a:lstStyle/>
        <a:p>
          <a:r>
            <a:rPr lang="uk-UA" sz="1200" dirty="0" smtClean="0">
              <a:solidFill>
                <a:schemeClr val="tx1"/>
              </a:solidFill>
            </a:rPr>
            <a:t>Розвиток навичок мислення високого рівня</a:t>
          </a:r>
          <a:endParaRPr lang="en-US" sz="1200" dirty="0">
            <a:solidFill>
              <a:schemeClr val="tx1"/>
            </a:solidFill>
          </a:endParaRPr>
        </a:p>
      </dgm:t>
    </dgm:pt>
    <dgm:pt modelId="{841B7217-21FE-984E-ABAC-A6C963C7A356}" type="parTrans" cxnId="{5A81A5CB-A101-D74D-9801-75634BC919E9}">
      <dgm:prSet/>
      <dgm:spPr/>
      <dgm:t>
        <a:bodyPr/>
        <a:lstStyle/>
        <a:p>
          <a:endParaRPr lang="en-US"/>
        </a:p>
      </dgm:t>
    </dgm:pt>
    <dgm:pt modelId="{99160A77-9129-AC4E-9704-505D5363DB5D}" type="sibTrans" cxnId="{5A81A5CB-A101-D74D-9801-75634BC919E9}">
      <dgm:prSet custT="1"/>
      <dgm:spPr/>
      <dgm:t>
        <a:bodyPr/>
        <a:lstStyle/>
        <a:p>
          <a:r>
            <a:rPr lang="uk-UA" sz="1100" dirty="0" smtClean="0">
              <a:solidFill>
                <a:schemeClr val="tx1"/>
              </a:solidFill>
            </a:rPr>
            <a:t>Навчання в </a:t>
          </a:r>
          <a:r>
            <a:rPr lang="uk-UA" sz="1200" dirty="0" smtClean="0">
              <a:solidFill>
                <a:schemeClr val="tx1"/>
              </a:solidFill>
            </a:rPr>
            <a:t>межах галузі знань – не  лише предмета</a:t>
          </a:r>
          <a:endParaRPr lang="en-US" sz="1200" dirty="0">
            <a:solidFill>
              <a:schemeClr val="tx1"/>
            </a:solidFill>
          </a:endParaRPr>
        </a:p>
      </dgm:t>
    </dgm:pt>
    <dgm:pt modelId="{2E83BB63-816C-AC46-AAC1-3CABB2396EA8}">
      <dgm:prSet phldrT="[Text]"/>
      <dgm:spPr/>
      <dgm:t>
        <a:bodyPr/>
        <a:lstStyle/>
        <a:p>
          <a:r>
            <a:rPr lang="uk-UA" dirty="0" smtClean="0"/>
            <a:t>Значущість  знань – мотивація до навчання</a:t>
          </a:r>
          <a:endParaRPr lang="en-US" dirty="0"/>
        </a:p>
      </dgm:t>
    </dgm:pt>
    <dgm:pt modelId="{59C8F473-930C-614D-9D24-B225FB733CD3}" type="parTrans" cxnId="{9E12FA75-6D27-7F49-88D4-566C6C6D1420}">
      <dgm:prSet/>
      <dgm:spPr/>
      <dgm:t>
        <a:bodyPr/>
        <a:lstStyle/>
        <a:p>
          <a:endParaRPr lang="en-US"/>
        </a:p>
      </dgm:t>
    </dgm:pt>
    <dgm:pt modelId="{32F8C06D-B79F-0540-9F3C-6BF026C82184}" type="sibTrans" cxnId="{9E12FA75-6D27-7F49-88D4-566C6C6D1420}">
      <dgm:prSet/>
      <dgm:spPr/>
      <dgm:t>
        <a:bodyPr/>
        <a:lstStyle/>
        <a:p>
          <a:endParaRPr lang="en-US"/>
        </a:p>
      </dgm:t>
    </dgm:pt>
    <dgm:pt modelId="{A377BBA6-A1A9-834B-90D8-BAF80F79DA1B}">
      <dgm:prSet phldrT="[Text]" custT="1"/>
      <dgm:spPr/>
      <dgm:t>
        <a:bodyPr/>
        <a:lstStyle/>
        <a:p>
          <a:r>
            <a:rPr lang="uk-UA" sz="1400" b="1" dirty="0" smtClean="0">
              <a:solidFill>
                <a:srgbClr val="C00000"/>
              </a:solidFill>
            </a:rPr>
            <a:t>Вміння вчитись</a:t>
          </a:r>
          <a:endParaRPr lang="en-US" sz="1400" b="1" dirty="0">
            <a:solidFill>
              <a:srgbClr val="C00000"/>
            </a:solidFill>
          </a:endParaRPr>
        </a:p>
      </dgm:t>
    </dgm:pt>
    <dgm:pt modelId="{5B915411-1919-1849-9E05-0286CD0F9765}" type="parTrans" cxnId="{7355470A-375D-D543-896C-3927C2F73504}">
      <dgm:prSet/>
      <dgm:spPr/>
      <dgm:t>
        <a:bodyPr/>
        <a:lstStyle/>
        <a:p>
          <a:endParaRPr lang="en-US"/>
        </a:p>
      </dgm:t>
    </dgm:pt>
    <dgm:pt modelId="{468113AC-7687-594B-B08F-78A112ED34C3}" type="sibTrans" cxnId="{7355470A-375D-D543-896C-3927C2F73504}">
      <dgm:prSet custT="1"/>
      <dgm:spPr/>
      <dgm:t>
        <a:bodyPr/>
        <a:lstStyle/>
        <a:p>
          <a:r>
            <a:rPr lang="uk-UA" sz="1200" dirty="0" smtClean="0">
              <a:solidFill>
                <a:schemeClr val="tx1"/>
              </a:solidFill>
              <a:effectLst/>
            </a:rPr>
            <a:t>Перенесення знань з </a:t>
          </a:r>
          <a:r>
            <a:rPr lang="uk-UA" sz="1200" dirty="0" err="1" smtClean="0">
              <a:solidFill>
                <a:schemeClr val="tx1"/>
              </a:solidFill>
              <a:effectLst/>
            </a:rPr>
            <a:t>одієї</a:t>
          </a:r>
          <a:r>
            <a:rPr lang="uk-UA" sz="1200" dirty="0" smtClean="0">
              <a:solidFill>
                <a:schemeClr val="tx1"/>
              </a:solidFill>
              <a:effectLst/>
            </a:rPr>
            <a:t> галузі  знань в інші</a:t>
          </a:r>
          <a:endParaRPr lang="en-US" sz="1200" dirty="0">
            <a:solidFill>
              <a:schemeClr val="tx1"/>
            </a:solidFill>
            <a:effectLst/>
          </a:endParaRPr>
        </a:p>
      </dgm:t>
    </dgm:pt>
    <dgm:pt modelId="{166A071D-B0DC-524A-B6E7-6BB2C51A936B}">
      <dgm:prSet phldrT="[Text]"/>
      <dgm:spPr/>
      <dgm:t>
        <a:bodyPr/>
        <a:lstStyle/>
        <a:p>
          <a:r>
            <a:rPr lang="uk-UA" dirty="0" smtClean="0"/>
            <a:t>Підтримка роботі в команді як процесу, так і  результату</a:t>
          </a:r>
          <a:endParaRPr lang="en-US" dirty="0"/>
        </a:p>
      </dgm:t>
    </dgm:pt>
    <dgm:pt modelId="{B3DF5D40-6B29-3E4C-854C-54635D44747A}" type="parTrans" cxnId="{DBAB55B1-7544-184B-874A-26A983E70DBC}">
      <dgm:prSet/>
      <dgm:spPr/>
      <dgm:t>
        <a:bodyPr/>
        <a:lstStyle/>
        <a:p>
          <a:endParaRPr lang="en-US"/>
        </a:p>
      </dgm:t>
    </dgm:pt>
    <dgm:pt modelId="{9FE11F0A-66FA-F140-BB14-2C3996CAF0FD}" type="sibTrans" cxnId="{DBAB55B1-7544-184B-874A-26A983E70DBC}">
      <dgm:prSet/>
      <dgm:spPr/>
      <dgm:t>
        <a:bodyPr/>
        <a:lstStyle/>
        <a:p>
          <a:endParaRPr lang="en-US"/>
        </a:p>
      </dgm:t>
    </dgm:pt>
    <dgm:pt modelId="{1A37D4C3-03FA-7142-A9AB-0D0D860A9481}">
      <dgm:prSet phldrT="[Text]" custT="1"/>
      <dgm:spPr/>
      <dgm:t>
        <a:bodyPr/>
        <a:lstStyle/>
        <a:p>
          <a:r>
            <a:rPr lang="uk-UA" sz="1400" b="1" dirty="0" smtClean="0">
              <a:solidFill>
                <a:srgbClr val="C00000"/>
              </a:solidFill>
            </a:rPr>
            <a:t>Інтеграція ІКТ</a:t>
          </a:r>
          <a:endParaRPr lang="en-US" sz="1400" b="1" dirty="0">
            <a:solidFill>
              <a:srgbClr val="C00000"/>
            </a:solidFill>
          </a:endParaRPr>
        </a:p>
      </dgm:t>
    </dgm:pt>
    <dgm:pt modelId="{5AEC5BE1-2F05-4A42-81FD-F39D66D19AC3}" type="parTrans" cxnId="{5F01695A-15A6-594B-B2AE-A72074DF9B48}">
      <dgm:prSet/>
      <dgm:spPr/>
      <dgm:t>
        <a:bodyPr/>
        <a:lstStyle/>
        <a:p>
          <a:endParaRPr lang="en-US"/>
        </a:p>
      </dgm:t>
    </dgm:pt>
    <dgm:pt modelId="{172B8A9F-4F89-404A-8531-67741F55C96A}" type="sibTrans" cxnId="{5F01695A-15A6-594B-B2AE-A72074DF9B48}">
      <dgm:prSet custT="1"/>
      <dgm:spPr/>
      <dgm:t>
        <a:bodyPr/>
        <a:lstStyle/>
        <a:p>
          <a:r>
            <a:rPr lang="uk-UA" sz="1200" dirty="0" smtClean="0">
              <a:solidFill>
                <a:schemeClr val="tx1"/>
              </a:solidFill>
              <a:effectLst/>
            </a:rPr>
            <a:t>Готовність до продукування та розгляду альтернативних рішень</a:t>
          </a:r>
          <a:endParaRPr lang="en-US" sz="1200" dirty="0">
            <a:solidFill>
              <a:schemeClr val="tx1"/>
            </a:solidFill>
            <a:effectLst/>
          </a:endParaRPr>
        </a:p>
      </dgm:t>
    </dgm:pt>
    <dgm:pt modelId="{13458F97-97B8-7841-A3F4-DFABE177860C}">
      <dgm:prSet phldrT="[Text]"/>
      <dgm:spPr/>
      <dgm:t>
        <a:bodyPr/>
        <a:lstStyle/>
        <a:p>
          <a:r>
            <a:rPr lang="uk-UA" dirty="0" smtClean="0"/>
            <a:t>Стимулювання та спонукання до креативності</a:t>
          </a:r>
          <a:endParaRPr lang="en-US" dirty="0"/>
        </a:p>
      </dgm:t>
    </dgm:pt>
    <dgm:pt modelId="{51AC2243-F70B-BF4B-BC21-45D1DEF2C412}" type="parTrans" cxnId="{A38F7F68-A2D4-FE47-AB48-D08E37F27EC1}">
      <dgm:prSet/>
      <dgm:spPr/>
      <dgm:t>
        <a:bodyPr/>
        <a:lstStyle/>
        <a:p>
          <a:endParaRPr lang="en-US"/>
        </a:p>
      </dgm:t>
    </dgm:pt>
    <dgm:pt modelId="{D2B6E1B2-1055-414E-AA5D-51C1DE0EF77B}" type="sibTrans" cxnId="{A38F7F68-A2D4-FE47-AB48-D08E37F27EC1}">
      <dgm:prSet/>
      <dgm:spPr/>
      <dgm:t>
        <a:bodyPr/>
        <a:lstStyle/>
        <a:p>
          <a:endParaRPr lang="en-US"/>
        </a:p>
      </dgm:t>
    </dgm:pt>
    <dgm:pt modelId="{9107BC44-0624-3A47-805E-22D1B191BB04}" type="pres">
      <dgm:prSet presAssocID="{3D74DB69-3885-E74E-B5DF-B141A045EE8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87BB773-1950-7E4E-B214-58A2F7E3B165}" type="pres">
      <dgm:prSet presAssocID="{F55E4C6E-EF86-0A4B-B6E7-AB4C811D0ED9}" presName="composite" presStyleCnt="0"/>
      <dgm:spPr/>
    </dgm:pt>
    <dgm:pt modelId="{06E28B03-0322-DD4A-A2AB-137DB1D9A30B}" type="pres">
      <dgm:prSet presAssocID="{F55E4C6E-EF86-0A4B-B6E7-AB4C811D0ED9}" presName="Parent1" presStyleLbl="node1" presStyleIdx="0" presStyleCnt="6" custScaleX="1171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1424A-1B71-6340-8D46-55EAAB316ECC}" type="pres">
      <dgm:prSet presAssocID="{F55E4C6E-EF86-0A4B-B6E7-AB4C811D0ED9}" presName="Childtext1" presStyleLbl="revTx" presStyleIdx="0" presStyleCnt="3" custLinFactNeighborX="10865" custLinFactNeighborY="-1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B72BC-38CD-204A-97B8-132C0CDCC0DA}" type="pres">
      <dgm:prSet presAssocID="{F55E4C6E-EF86-0A4B-B6E7-AB4C811D0ED9}" presName="BalanceSpacing" presStyleCnt="0"/>
      <dgm:spPr/>
    </dgm:pt>
    <dgm:pt modelId="{DF71B2D1-C37A-6444-BC4A-02B0BBAC1824}" type="pres">
      <dgm:prSet presAssocID="{F55E4C6E-EF86-0A4B-B6E7-AB4C811D0ED9}" presName="BalanceSpacing1" presStyleCnt="0"/>
      <dgm:spPr/>
    </dgm:pt>
    <dgm:pt modelId="{C194C53B-EB25-0A45-8574-B61D245B3C72}" type="pres">
      <dgm:prSet presAssocID="{99160A77-9129-AC4E-9704-505D5363DB5D}" presName="Accent1Text" presStyleLbl="node1" presStyleIdx="1" presStyleCnt="6" custScaleX="119164" custLinFactNeighborX="-21591" custLinFactNeighborY="-64"/>
      <dgm:spPr/>
      <dgm:t>
        <a:bodyPr/>
        <a:lstStyle/>
        <a:p>
          <a:endParaRPr lang="ru-RU"/>
        </a:p>
      </dgm:t>
    </dgm:pt>
    <dgm:pt modelId="{C568F416-4061-A049-B819-DF85A8457A32}" type="pres">
      <dgm:prSet presAssocID="{99160A77-9129-AC4E-9704-505D5363DB5D}" presName="spaceBetweenRectangles" presStyleCnt="0"/>
      <dgm:spPr/>
    </dgm:pt>
    <dgm:pt modelId="{D447FA12-1FFC-8745-AEC0-9D4E09ED9C84}" type="pres">
      <dgm:prSet presAssocID="{A377BBA6-A1A9-834B-90D8-BAF80F79DA1B}" presName="composite" presStyleCnt="0"/>
      <dgm:spPr/>
    </dgm:pt>
    <dgm:pt modelId="{39A3ED62-9ED5-D548-99DA-8B449D8755FB}" type="pres">
      <dgm:prSet presAssocID="{A377BBA6-A1A9-834B-90D8-BAF80F79DA1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1BEC-4284-154B-8ECB-4722BB05409A}" type="pres">
      <dgm:prSet presAssocID="{A377BBA6-A1A9-834B-90D8-BAF80F79DA1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EFC0C-F7B3-F442-A4B2-E51905EA1828}" type="pres">
      <dgm:prSet presAssocID="{A377BBA6-A1A9-834B-90D8-BAF80F79DA1B}" presName="BalanceSpacing" presStyleCnt="0"/>
      <dgm:spPr/>
    </dgm:pt>
    <dgm:pt modelId="{D9ADAC96-6DC2-E84B-92B3-2FC4864A8728}" type="pres">
      <dgm:prSet presAssocID="{A377BBA6-A1A9-834B-90D8-BAF80F79DA1B}" presName="BalanceSpacing1" presStyleCnt="0"/>
      <dgm:spPr/>
    </dgm:pt>
    <dgm:pt modelId="{E5F145B6-5880-EA4B-84A5-252DFF50C340}" type="pres">
      <dgm:prSet presAssocID="{468113AC-7687-594B-B08F-78A112ED34C3}" presName="Accent1Text" presStyleLbl="node1" presStyleIdx="3" presStyleCnt="6" custScaleX="147798" custLinFactNeighborX="21539"/>
      <dgm:spPr/>
      <dgm:t>
        <a:bodyPr/>
        <a:lstStyle/>
        <a:p>
          <a:endParaRPr lang="ru-RU"/>
        </a:p>
      </dgm:t>
    </dgm:pt>
    <dgm:pt modelId="{749B437F-BFC6-2344-8BF6-B9EFE4ED3195}" type="pres">
      <dgm:prSet presAssocID="{468113AC-7687-594B-B08F-78A112ED34C3}" presName="spaceBetweenRectangles" presStyleCnt="0"/>
      <dgm:spPr/>
    </dgm:pt>
    <dgm:pt modelId="{8F181D26-8DD3-0847-945D-1DE230EB4097}" type="pres">
      <dgm:prSet presAssocID="{1A37D4C3-03FA-7142-A9AB-0D0D860A9481}" presName="composite" presStyleCnt="0"/>
      <dgm:spPr/>
    </dgm:pt>
    <dgm:pt modelId="{90F1C2B9-2C7C-484F-A7BA-0FA48C7CCE28}" type="pres">
      <dgm:prSet presAssocID="{1A37D4C3-03FA-7142-A9AB-0D0D860A9481}" presName="Parent1" presStyleLbl="node1" presStyleIdx="4" presStyleCnt="6" custScaleX="147515" custLinFactNeighborX="6335" custLinFactNeighborY="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541E1-75B1-FB4D-B2CE-FB811BE84922}" type="pres">
      <dgm:prSet presAssocID="{1A37D4C3-03FA-7142-A9AB-0D0D860A9481}" presName="Childtext1" presStyleLbl="revTx" presStyleIdx="2" presStyleCnt="3" custLinFactNeighborX="26393" custLinFactNeighborY="-36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6FE17-D5D7-6B45-A730-D82D320B4EC9}" type="pres">
      <dgm:prSet presAssocID="{1A37D4C3-03FA-7142-A9AB-0D0D860A9481}" presName="BalanceSpacing" presStyleCnt="0"/>
      <dgm:spPr/>
    </dgm:pt>
    <dgm:pt modelId="{35FD35EA-2283-D941-BA0A-46E6730E3AB7}" type="pres">
      <dgm:prSet presAssocID="{1A37D4C3-03FA-7142-A9AB-0D0D860A9481}" presName="BalanceSpacing1" presStyleCnt="0"/>
      <dgm:spPr/>
    </dgm:pt>
    <dgm:pt modelId="{559DF6CF-44C6-F04C-A560-B5EACE79B1A5}" type="pres">
      <dgm:prSet presAssocID="{172B8A9F-4F89-404A-8531-67741F55C96A}" presName="Accent1Text" presStyleLbl="node1" presStyleIdx="5" presStyleCnt="6" custScaleX="157038" custLinFactNeighborX="-46878" custLinFactNeighborY="64"/>
      <dgm:spPr/>
      <dgm:t>
        <a:bodyPr/>
        <a:lstStyle/>
        <a:p>
          <a:endParaRPr lang="ru-RU"/>
        </a:p>
      </dgm:t>
    </dgm:pt>
  </dgm:ptLst>
  <dgm:cxnLst>
    <dgm:cxn modelId="{3239C258-E564-E048-982F-7CAAA4811240}" type="presOf" srcId="{13458F97-97B8-7841-A3F4-DFABE177860C}" destId="{EB1541E1-75B1-FB4D-B2CE-FB811BE84922}" srcOrd="0" destOrd="0" presId="urn:microsoft.com/office/officeart/2008/layout/AlternatingHexagons"/>
    <dgm:cxn modelId="{FF236A62-A8B2-4544-A29A-9CB85F225D55}" type="presOf" srcId="{1A37D4C3-03FA-7142-A9AB-0D0D860A9481}" destId="{90F1C2B9-2C7C-484F-A7BA-0FA48C7CCE28}" srcOrd="0" destOrd="0" presId="urn:microsoft.com/office/officeart/2008/layout/AlternatingHexagons"/>
    <dgm:cxn modelId="{44BEE37A-B2C3-A340-86E3-9B61A6D888EA}" type="presOf" srcId="{166A071D-B0DC-524A-B6E7-6BB2C51A936B}" destId="{1FCB1BEC-4284-154B-8ECB-4722BB05409A}" srcOrd="0" destOrd="0" presId="urn:microsoft.com/office/officeart/2008/layout/AlternatingHexagons"/>
    <dgm:cxn modelId="{5A81A5CB-A101-D74D-9801-75634BC919E9}" srcId="{3D74DB69-3885-E74E-B5DF-B141A045EE8A}" destId="{F55E4C6E-EF86-0A4B-B6E7-AB4C811D0ED9}" srcOrd="0" destOrd="0" parTransId="{841B7217-21FE-984E-ABAC-A6C963C7A356}" sibTransId="{99160A77-9129-AC4E-9704-505D5363DB5D}"/>
    <dgm:cxn modelId="{DBAB55B1-7544-184B-874A-26A983E70DBC}" srcId="{A377BBA6-A1A9-834B-90D8-BAF80F79DA1B}" destId="{166A071D-B0DC-524A-B6E7-6BB2C51A936B}" srcOrd="0" destOrd="0" parTransId="{B3DF5D40-6B29-3E4C-854C-54635D44747A}" sibTransId="{9FE11F0A-66FA-F140-BB14-2C3996CAF0FD}"/>
    <dgm:cxn modelId="{FDEC0FDF-A8DE-EF4F-8DED-32A034066951}" type="presOf" srcId="{2E83BB63-816C-AC46-AAC1-3CABB2396EA8}" destId="{75B1424A-1B71-6340-8D46-55EAAB316ECC}" srcOrd="0" destOrd="0" presId="urn:microsoft.com/office/officeart/2008/layout/AlternatingHexagons"/>
    <dgm:cxn modelId="{9E12FA75-6D27-7F49-88D4-566C6C6D1420}" srcId="{F55E4C6E-EF86-0A4B-B6E7-AB4C811D0ED9}" destId="{2E83BB63-816C-AC46-AAC1-3CABB2396EA8}" srcOrd="0" destOrd="0" parTransId="{59C8F473-930C-614D-9D24-B225FB733CD3}" sibTransId="{32F8C06D-B79F-0540-9F3C-6BF026C82184}"/>
    <dgm:cxn modelId="{7355470A-375D-D543-896C-3927C2F73504}" srcId="{3D74DB69-3885-E74E-B5DF-B141A045EE8A}" destId="{A377BBA6-A1A9-834B-90D8-BAF80F79DA1B}" srcOrd="1" destOrd="0" parTransId="{5B915411-1919-1849-9E05-0286CD0F9765}" sibTransId="{468113AC-7687-594B-B08F-78A112ED34C3}"/>
    <dgm:cxn modelId="{A38F7F68-A2D4-FE47-AB48-D08E37F27EC1}" srcId="{1A37D4C3-03FA-7142-A9AB-0D0D860A9481}" destId="{13458F97-97B8-7841-A3F4-DFABE177860C}" srcOrd="0" destOrd="0" parTransId="{51AC2243-F70B-BF4B-BC21-45D1DEF2C412}" sibTransId="{D2B6E1B2-1055-414E-AA5D-51C1DE0EF77B}"/>
    <dgm:cxn modelId="{C2A18A2D-CBD5-E34E-BC72-EE2FC3BCFE0E}" type="presOf" srcId="{468113AC-7687-594B-B08F-78A112ED34C3}" destId="{E5F145B6-5880-EA4B-84A5-252DFF50C340}" srcOrd="0" destOrd="0" presId="urn:microsoft.com/office/officeart/2008/layout/AlternatingHexagons"/>
    <dgm:cxn modelId="{5F01695A-15A6-594B-B2AE-A72074DF9B48}" srcId="{3D74DB69-3885-E74E-B5DF-B141A045EE8A}" destId="{1A37D4C3-03FA-7142-A9AB-0D0D860A9481}" srcOrd="2" destOrd="0" parTransId="{5AEC5BE1-2F05-4A42-81FD-F39D66D19AC3}" sibTransId="{172B8A9F-4F89-404A-8531-67741F55C96A}"/>
    <dgm:cxn modelId="{615CB36A-3267-BD4C-99ED-86CD898A049A}" type="presOf" srcId="{A377BBA6-A1A9-834B-90D8-BAF80F79DA1B}" destId="{39A3ED62-9ED5-D548-99DA-8B449D8755FB}" srcOrd="0" destOrd="0" presId="urn:microsoft.com/office/officeart/2008/layout/AlternatingHexagons"/>
    <dgm:cxn modelId="{22A7DFD5-F37C-034C-B917-3FB9922E9C24}" type="presOf" srcId="{3D74DB69-3885-E74E-B5DF-B141A045EE8A}" destId="{9107BC44-0624-3A47-805E-22D1B191BB04}" srcOrd="0" destOrd="0" presId="urn:microsoft.com/office/officeart/2008/layout/AlternatingHexagons"/>
    <dgm:cxn modelId="{73609000-61BA-9743-ABA7-FE152D8FC5BC}" type="presOf" srcId="{99160A77-9129-AC4E-9704-505D5363DB5D}" destId="{C194C53B-EB25-0A45-8574-B61D245B3C72}" srcOrd="0" destOrd="0" presId="urn:microsoft.com/office/officeart/2008/layout/AlternatingHexagons"/>
    <dgm:cxn modelId="{C9853233-1D87-F941-AC53-B540C602CBFC}" type="presOf" srcId="{F55E4C6E-EF86-0A4B-B6E7-AB4C811D0ED9}" destId="{06E28B03-0322-DD4A-A2AB-137DB1D9A30B}" srcOrd="0" destOrd="0" presId="urn:microsoft.com/office/officeart/2008/layout/AlternatingHexagons"/>
    <dgm:cxn modelId="{55631035-465D-624C-9F4C-E2BB59593364}" type="presOf" srcId="{172B8A9F-4F89-404A-8531-67741F55C96A}" destId="{559DF6CF-44C6-F04C-A560-B5EACE79B1A5}" srcOrd="0" destOrd="0" presId="urn:microsoft.com/office/officeart/2008/layout/AlternatingHexagons"/>
    <dgm:cxn modelId="{DFB678FC-213E-CE40-AFD6-DC946A580879}" type="presParOf" srcId="{9107BC44-0624-3A47-805E-22D1B191BB04}" destId="{487BB773-1950-7E4E-B214-58A2F7E3B165}" srcOrd="0" destOrd="0" presId="urn:microsoft.com/office/officeart/2008/layout/AlternatingHexagons"/>
    <dgm:cxn modelId="{13382645-1BB7-5744-A6EE-5B3AAD0B056B}" type="presParOf" srcId="{487BB773-1950-7E4E-B214-58A2F7E3B165}" destId="{06E28B03-0322-DD4A-A2AB-137DB1D9A30B}" srcOrd="0" destOrd="0" presId="urn:microsoft.com/office/officeart/2008/layout/AlternatingHexagons"/>
    <dgm:cxn modelId="{FC688AA4-5A0D-9144-9B32-706D12DFCB0C}" type="presParOf" srcId="{487BB773-1950-7E4E-B214-58A2F7E3B165}" destId="{75B1424A-1B71-6340-8D46-55EAAB316ECC}" srcOrd="1" destOrd="0" presId="urn:microsoft.com/office/officeart/2008/layout/AlternatingHexagons"/>
    <dgm:cxn modelId="{62895932-F84D-BA4A-B53E-27D66B199AC0}" type="presParOf" srcId="{487BB773-1950-7E4E-B214-58A2F7E3B165}" destId="{ED2B72BC-38CD-204A-97B8-132C0CDCC0DA}" srcOrd="2" destOrd="0" presId="urn:microsoft.com/office/officeart/2008/layout/AlternatingHexagons"/>
    <dgm:cxn modelId="{04451918-5145-3443-968C-5300C4CF0739}" type="presParOf" srcId="{487BB773-1950-7E4E-B214-58A2F7E3B165}" destId="{DF71B2D1-C37A-6444-BC4A-02B0BBAC1824}" srcOrd="3" destOrd="0" presId="urn:microsoft.com/office/officeart/2008/layout/AlternatingHexagons"/>
    <dgm:cxn modelId="{824381AC-70B9-9144-A00E-3F63FB4BA860}" type="presParOf" srcId="{487BB773-1950-7E4E-B214-58A2F7E3B165}" destId="{C194C53B-EB25-0A45-8574-B61D245B3C72}" srcOrd="4" destOrd="0" presId="urn:microsoft.com/office/officeart/2008/layout/AlternatingHexagons"/>
    <dgm:cxn modelId="{72F2D137-8CE1-D143-88E5-6E0CEC4E408C}" type="presParOf" srcId="{9107BC44-0624-3A47-805E-22D1B191BB04}" destId="{C568F416-4061-A049-B819-DF85A8457A32}" srcOrd="1" destOrd="0" presId="urn:microsoft.com/office/officeart/2008/layout/AlternatingHexagons"/>
    <dgm:cxn modelId="{D02DDE77-22E1-7647-B564-083F13E1BBD7}" type="presParOf" srcId="{9107BC44-0624-3A47-805E-22D1B191BB04}" destId="{D447FA12-1FFC-8745-AEC0-9D4E09ED9C84}" srcOrd="2" destOrd="0" presId="urn:microsoft.com/office/officeart/2008/layout/AlternatingHexagons"/>
    <dgm:cxn modelId="{050BAA3C-4996-0B49-9E5D-07665F9EC2A8}" type="presParOf" srcId="{D447FA12-1FFC-8745-AEC0-9D4E09ED9C84}" destId="{39A3ED62-9ED5-D548-99DA-8B449D8755FB}" srcOrd="0" destOrd="0" presId="urn:microsoft.com/office/officeart/2008/layout/AlternatingHexagons"/>
    <dgm:cxn modelId="{DE4F988F-147A-5040-93AB-377285CBE924}" type="presParOf" srcId="{D447FA12-1FFC-8745-AEC0-9D4E09ED9C84}" destId="{1FCB1BEC-4284-154B-8ECB-4722BB05409A}" srcOrd="1" destOrd="0" presId="urn:microsoft.com/office/officeart/2008/layout/AlternatingHexagons"/>
    <dgm:cxn modelId="{31A16F3E-2344-A940-901A-CA07ED96E869}" type="presParOf" srcId="{D447FA12-1FFC-8745-AEC0-9D4E09ED9C84}" destId="{0D2EFC0C-F7B3-F442-A4B2-E51905EA1828}" srcOrd="2" destOrd="0" presId="urn:microsoft.com/office/officeart/2008/layout/AlternatingHexagons"/>
    <dgm:cxn modelId="{80F53CE9-77F6-2049-B5D6-8215C6F05CB8}" type="presParOf" srcId="{D447FA12-1FFC-8745-AEC0-9D4E09ED9C84}" destId="{D9ADAC96-6DC2-E84B-92B3-2FC4864A8728}" srcOrd="3" destOrd="0" presId="urn:microsoft.com/office/officeart/2008/layout/AlternatingHexagons"/>
    <dgm:cxn modelId="{3A7F868C-9C5C-FA4C-81AD-A58CA960EEDC}" type="presParOf" srcId="{D447FA12-1FFC-8745-AEC0-9D4E09ED9C84}" destId="{E5F145B6-5880-EA4B-84A5-252DFF50C340}" srcOrd="4" destOrd="0" presId="urn:microsoft.com/office/officeart/2008/layout/AlternatingHexagons"/>
    <dgm:cxn modelId="{36C83D73-984C-1745-80B7-667C3024FF4B}" type="presParOf" srcId="{9107BC44-0624-3A47-805E-22D1B191BB04}" destId="{749B437F-BFC6-2344-8BF6-B9EFE4ED3195}" srcOrd="3" destOrd="0" presId="urn:microsoft.com/office/officeart/2008/layout/AlternatingHexagons"/>
    <dgm:cxn modelId="{091916A7-2FA0-D444-BC35-002F9AF8E05A}" type="presParOf" srcId="{9107BC44-0624-3A47-805E-22D1B191BB04}" destId="{8F181D26-8DD3-0847-945D-1DE230EB4097}" srcOrd="4" destOrd="0" presId="urn:microsoft.com/office/officeart/2008/layout/AlternatingHexagons"/>
    <dgm:cxn modelId="{E6892B8B-231F-0047-BA30-E2BA139646D7}" type="presParOf" srcId="{8F181D26-8DD3-0847-945D-1DE230EB4097}" destId="{90F1C2B9-2C7C-484F-A7BA-0FA48C7CCE28}" srcOrd="0" destOrd="0" presId="urn:microsoft.com/office/officeart/2008/layout/AlternatingHexagons"/>
    <dgm:cxn modelId="{05440CFB-4910-DA4F-A682-DDC1C9883119}" type="presParOf" srcId="{8F181D26-8DD3-0847-945D-1DE230EB4097}" destId="{EB1541E1-75B1-FB4D-B2CE-FB811BE84922}" srcOrd="1" destOrd="0" presId="urn:microsoft.com/office/officeart/2008/layout/AlternatingHexagons"/>
    <dgm:cxn modelId="{6179E6F1-6D69-B84A-A6C9-246E23F9C45C}" type="presParOf" srcId="{8F181D26-8DD3-0847-945D-1DE230EB4097}" destId="{9A56FE17-D5D7-6B45-A730-D82D320B4EC9}" srcOrd="2" destOrd="0" presId="urn:microsoft.com/office/officeart/2008/layout/AlternatingHexagons"/>
    <dgm:cxn modelId="{C730B9C8-7D23-8248-8E66-9E101A6C24E8}" type="presParOf" srcId="{8F181D26-8DD3-0847-945D-1DE230EB4097}" destId="{35FD35EA-2283-D941-BA0A-46E6730E3AB7}" srcOrd="3" destOrd="0" presId="urn:microsoft.com/office/officeart/2008/layout/AlternatingHexagons"/>
    <dgm:cxn modelId="{58576E9F-6D6B-7444-949A-60FB4A0C93B8}" type="presParOf" srcId="{8F181D26-8DD3-0847-945D-1DE230EB4097}" destId="{559DF6CF-44C6-F04C-A560-B5EACE79B1A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28B03-0322-DD4A-A2AB-137DB1D9A30B}">
      <dsp:nvSpPr>
        <dsp:cNvPr id="0" name=""/>
        <dsp:cNvSpPr/>
      </dsp:nvSpPr>
      <dsp:spPr>
        <a:xfrm rot="5400000">
          <a:off x="2531175" y="-12973"/>
          <a:ext cx="1593751" cy="162377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</a:rPr>
            <a:t>Розвиток навичок мислення високого рівня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2786792" y="267665"/>
        <a:ext cx="1082518" cy="1062501"/>
      </dsp:txXfrm>
    </dsp:sp>
    <dsp:sp modelId="{75B1424A-1B71-6340-8D46-55EAAB316ECC}">
      <dsp:nvSpPr>
        <dsp:cNvPr id="0" name=""/>
        <dsp:cNvSpPr/>
      </dsp:nvSpPr>
      <dsp:spPr>
        <a:xfrm>
          <a:off x="4167937" y="303223"/>
          <a:ext cx="1778626" cy="95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Значущість  знань – мотивація до навчання</a:t>
          </a:r>
          <a:endParaRPr lang="en-US" sz="1500" kern="1200" dirty="0"/>
        </a:p>
      </dsp:txBody>
      <dsp:txXfrm>
        <a:off x="4167937" y="303223"/>
        <a:ext cx="1778626" cy="956250"/>
      </dsp:txXfrm>
    </dsp:sp>
    <dsp:sp modelId="{C194C53B-EB25-0A45-8574-B61D245B3C72}">
      <dsp:nvSpPr>
        <dsp:cNvPr id="0" name=""/>
        <dsp:cNvSpPr/>
      </dsp:nvSpPr>
      <dsp:spPr>
        <a:xfrm rot="5400000">
          <a:off x="734313" y="-28247"/>
          <a:ext cx="1593751" cy="16522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chemeClr val="tx1"/>
              </a:solidFill>
            </a:rPr>
            <a:t>Навчання в </a:t>
          </a:r>
          <a:r>
            <a:rPr lang="uk-UA" sz="1200" kern="1200" dirty="0" smtClean="0">
              <a:solidFill>
                <a:schemeClr val="tx1"/>
              </a:solidFill>
            </a:rPr>
            <a:t>межах галузі знань – не  лише предмета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980428" y="266644"/>
        <a:ext cx="1101522" cy="1062501"/>
      </dsp:txXfrm>
    </dsp:sp>
    <dsp:sp modelId="{39A3ED62-9ED5-D548-99DA-8B449D8755FB}">
      <dsp:nvSpPr>
        <dsp:cNvPr id="0" name=""/>
        <dsp:cNvSpPr/>
      </dsp:nvSpPr>
      <dsp:spPr>
        <a:xfrm rot="5400000">
          <a:off x="1779562" y="1458409"/>
          <a:ext cx="1593751" cy="13865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C00000"/>
              </a:solidFill>
            </a:rPr>
            <a:t>Вміння вчитись</a:t>
          </a:r>
          <a:endParaRPr lang="en-US" sz="1400" b="1" kern="1200" dirty="0">
            <a:solidFill>
              <a:srgbClr val="C00000"/>
            </a:solidFill>
          </a:endParaRPr>
        </a:p>
      </dsp:txBody>
      <dsp:txXfrm rot="-5400000">
        <a:off x="2099229" y="1603176"/>
        <a:ext cx="954417" cy="1097032"/>
      </dsp:txXfrm>
    </dsp:sp>
    <dsp:sp modelId="{1FCB1BEC-4284-154B-8ECB-4722BB05409A}">
      <dsp:nvSpPr>
        <dsp:cNvPr id="0" name=""/>
        <dsp:cNvSpPr/>
      </dsp:nvSpPr>
      <dsp:spPr>
        <a:xfrm>
          <a:off x="104529" y="1673565"/>
          <a:ext cx="1721251" cy="95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Підтримка роботі в команді як процесу, так і  результату</a:t>
          </a:r>
          <a:endParaRPr lang="en-US" sz="1500" kern="1200" dirty="0"/>
        </a:p>
      </dsp:txBody>
      <dsp:txXfrm>
        <a:off x="104529" y="1673565"/>
        <a:ext cx="1721251" cy="956250"/>
      </dsp:txXfrm>
    </dsp:sp>
    <dsp:sp modelId="{E5F145B6-5880-EA4B-84A5-252DFF50C340}">
      <dsp:nvSpPr>
        <dsp:cNvPr id="0" name=""/>
        <dsp:cNvSpPr/>
      </dsp:nvSpPr>
      <dsp:spPr>
        <a:xfrm rot="5400000">
          <a:off x="3575702" y="1127034"/>
          <a:ext cx="1593751" cy="20493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effectLst/>
            </a:rPr>
            <a:t>Перенесення знань з </a:t>
          </a:r>
          <a:r>
            <a:rPr lang="uk-UA" sz="1200" kern="1200" dirty="0" err="1" smtClean="0">
              <a:solidFill>
                <a:schemeClr val="tx1"/>
              </a:solidFill>
              <a:effectLst/>
            </a:rPr>
            <a:t>одієї</a:t>
          </a:r>
          <a:r>
            <a:rPr lang="uk-UA" sz="1200" kern="1200" dirty="0" smtClean="0">
              <a:solidFill>
                <a:schemeClr val="tx1"/>
              </a:solidFill>
              <a:effectLst/>
            </a:rPr>
            <a:t> галузі  знань в інші</a:t>
          </a:r>
          <a:endParaRPr lang="en-US" sz="1200" kern="1200" dirty="0">
            <a:solidFill>
              <a:schemeClr val="tx1"/>
            </a:solidFill>
            <a:effectLst/>
          </a:endParaRPr>
        </a:p>
      </dsp:txBody>
      <dsp:txXfrm rot="-5400000">
        <a:off x="3689473" y="1620440"/>
        <a:ext cx="1366209" cy="1062501"/>
      </dsp:txXfrm>
    </dsp:sp>
    <dsp:sp modelId="{90F1C2B9-2C7C-484F-A7BA-0FA48C7CCE28}">
      <dsp:nvSpPr>
        <dsp:cNvPr id="0" name=""/>
        <dsp:cNvSpPr/>
      </dsp:nvSpPr>
      <dsp:spPr>
        <a:xfrm rot="5400000">
          <a:off x="2619014" y="2482792"/>
          <a:ext cx="1593751" cy="204538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C00000"/>
              </a:solidFill>
            </a:rPr>
            <a:t>Інтеграція ІКТ</a:t>
          </a:r>
          <a:endParaRPr lang="en-US" sz="1400" b="1" kern="1200" dirty="0">
            <a:solidFill>
              <a:srgbClr val="C00000"/>
            </a:solidFill>
          </a:endParaRPr>
        </a:p>
      </dsp:txBody>
      <dsp:txXfrm rot="-5400000">
        <a:off x="2734093" y="2974236"/>
        <a:ext cx="1363593" cy="1062501"/>
      </dsp:txXfrm>
    </dsp:sp>
    <dsp:sp modelId="{EB1541E1-75B1-FB4D-B2CE-FB811BE84922}">
      <dsp:nvSpPr>
        <dsp:cNvPr id="0" name=""/>
        <dsp:cNvSpPr/>
      </dsp:nvSpPr>
      <dsp:spPr>
        <a:xfrm>
          <a:off x="4167937" y="2991209"/>
          <a:ext cx="1778626" cy="95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Стимулювання та спонукання до креативності</a:t>
          </a:r>
          <a:endParaRPr lang="en-US" sz="1500" kern="1200" dirty="0"/>
        </a:p>
      </dsp:txBody>
      <dsp:txXfrm>
        <a:off x="4167937" y="2991209"/>
        <a:ext cx="1778626" cy="956250"/>
      </dsp:txXfrm>
    </dsp:sp>
    <dsp:sp modelId="{559DF6CF-44C6-F04C-A560-B5EACE79B1A5}">
      <dsp:nvSpPr>
        <dsp:cNvPr id="0" name=""/>
        <dsp:cNvSpPr/>
      </dsp:nvSpPr>
      <dsp:spPr>
        <a:xfrm rot="5400000">
          <a:off x="383693" y="2416771"/>
          <a:ext cx="1593751" cy="21774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effectLst/>
            </a:rPr>
            <a:t>Готовність до продукування та розгляду альтернативних рішень</a:t>
          </a:r>
          <a:endParaRPr lang="en-US" sz="1200" kern="1200" dirty="0">
            <a:solidFill>
              <a:schemeClr val="tx1"/>
            </a:solidFill>
            <a:effectLst/>
          </a:endParaRPr>
        </a:p>
      </dsp:txBody>
      <dsp:txXfrm rot="-5400000">
        <a:off x="454758" y="2974236"/>
        <a:ext cx="1451621" cy="1062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AD2F6ED-B473-4BB2-8261-A05E251AC538}" type="datetimeFigureOut">
              <a:rPr lang="en-US"/>
              <a:pPr/>
              <a:t>8/29/2013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199DC39-6261-4897-987C-B01EEB4E5009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20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Навчальний процес в сучасній школі має відповідати стандартам ХХІ століття </a:t>
            </a:r>
            <a:r>
              <a:rPr lang="en-US" smtClean="0"/>
              <a:t>[http://www.p21.org/overview ]</a:t>
            </a:r>
            <a:r>
              <a:rPr lang="uk-UA" smtClean="0"/>
              <a:t>: </a:t>
            </a:r>
            <a:r>
              <a:rPr lang="uk-UA" i="1" smtClean="0"/>
              <a:t>формування</a:t>
            </a:r>
            <a:r>
              <a:rPr lang="uk-UA" smtClean="0"/>
              <a:t> в учнів навичок ХХІ століття,  </a:t>
            </a:r>
            <a:r>
              <a:rPr lang="uk-UA" i="1" smtClean="0"/>
              <a:t>баланс</a:t>
            </a:r>
            <a:r>
              <a:rPr lang="uk-UA" smtClean="0"/>
              <a:t> між знаннями та власним досвідом та вподобаннями; </a:t>
            </a:r>
            <a:r>
              <a:rPr lang="uk-UA" i="1" smtClean="0"/>
              <a:t>зміщення акцентів</a:t>
            </a:r>
            <a:r>
              <a:rPr lang="uk-UA" smtClean="0"/>
              <a:t> з поверхневих знань на глибоке розуміння, встановлення звязку із  реальним життям учнів, їх майбутньою професією; активне </a:t>
            </a:r>
            <a:r>
              <a:rPr lang="uk-UA" i="1" smtClean="0"/>
              <a:t>залучення</a:t>
            </a:r>
            <a:r>
              <a:rPr lang="uk-UA" smtClean="0"/>
              <a:t> учнів до вирішення проблем (навчальних, соціальних, дослідницьких), до співпраці, мережної в тому числі, на рівні класу, школи, спільноти у самому широкому розумінні; </a:t>
            </a:r>
            <a:r>
              <a:rPr lang="uk-UA" i="1" smtClean="0"/>
              <a:t>розвиток</a:t>
            </a:r>
            <a:r>
              <a:rPr lang="uk-UA" smtClean="0"/>
              <a:t> дивергентного мислення, здатності до планування, оцінювання та рефлексії.    </a:t>
            </a:r>
            <a:endParaRPr lang="ru-RU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fld id="{04C58C61-5CCC-4719-ABF4-4B2D825069A8}" type="slidenum">
              <a:rPr lang="en-US">
                <a:latin typeface="Calibri" pitchFamily="34" charset="0"/>
              </a:rPr>
              <a:pPr/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Качественное образование позволяет обеспечить каждому ребенку наилучшие стартовые условия для того, чтобы в будущем он стал успешен. Критерий хорошей образовательной системы (её высокого качества) - это мера, в которой наименее обеспеченные члены общества имеют возможность преуспеть.</a:t>
            </a:r>
          </a:p>
          <a:p>
            <a:pPr>
              <a:spcBef>
                <a:spcPct val="0"/>
              </a:spcBef>
            </a:pPr>
            <a:r>
              <a:rPr lang="ru-RU" smtClean="0"/>
              <a:t>Оценка на уровне класса – процесс поиска и интерпретации достоверных данных, которые ученики и их учителя используют для того, чтобы решить, где обучаемые находятся в процессе своего учения, куда им необходимо двигаться дальше и как сделать это наилучшим образом (программа Assessment for Learning, Великобритания). Используемые методы – учебные задания, вопросы, наблюдения, собеседования с учителем, самооценка учащегося, оценка учащихся друг другом и т.п. Оценка в целях обучения направлена на признание всех образовательных достижений учащихся.</a:t>
            </a: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fld id="{A1F660D6-424D-4F2E-834C-15458AFE4971}" type="slidenum">
              <a:rPr lang="en-US">
                <a:latin typeface="Calibri" pitchFamily="34" charset="0"/>
              </a:rPr>
              <a:pPr/>
              <a:t>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fld id="{6401A6E7-87D0-4002-B78E-FC1006BB0D69}" type="slidenum">
              <a:rPr lang="en-US">
                <a:latin typeface="Calibri" pitchFamily="34" charset="0"/>
              </a:rPr>
              <a:pPr/>
              <a:t>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Формирующее оценивания учебных достижений учащихся на уроках </a:t>
            </a:r>
            <a:r>
              <a:rPr lang="en-US" smtClean="0"/>
              <a:t>информатики</a:t>
            </a:r>
            <a:r>
              <a:rPr lang="uk-UA" smtClean="0"/>
              <a:t> </a:t>
            </a:r>
            <a:r>
              <a:rPr lang="ru-RU" smtClean="0"/>
              <a:t>http://ru.scribd.com/doc/119262125/формирующее-оценивание</a:t>
            </a:r>
          </a:p>
          <a:p>
            <a:pPr>
              <a:spcBef>
                <a:spcPct val="0"/>
              </a:spcBef>
            </a:pPr>
            <a:r>
              <a:rPr lang="en-US" smtClean="0"/>
              <a:t>http://ps.1september.ru/view_article.php?ID=200900608</a:t>
            </a:r>
            <a:r>
              <a:rPr lang="uk-UA" smtClean="0"/>
              <a:t> </a:t>
            </a:r>
            <a:r>
              <a:rPr lang="en-US" smtClean="0"/>
              <a:t>–</a:t>
            </a:r>
            <a:r>
              <a:rPr lang="uk-UA" smtClean="0"/>
              <a:t> цікава стаття</a:t>
            </a:r>
            <a:endParaRPr lang="ru-RU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fld id="{331713BA-11AC-495E-A515-66A15D26D925}" type="slidenum">
              <a:rPr lang="en-US">
                <a:latin typeface="Calibri" pitchFamily="34" charset="0"/>
              </a:rPr>
              <a:pPr/>
              <a:t>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Оскільки ефективність навчального процесу оцінюється за його результатом – готовністю учня до ефективної реалізації у суспільстві, у   якості крітеріїв пропонуємо такі: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підтримання </a:t>
            </a:r>
            <a:r>
              <a:rPr lang="uk-UA" i="1" smtClean="0"/>
              <a:t>балансу оцінювання</a:t>
            </a:r>
            <a:r>
              <a:rPr lang="uk-UA" smtClean="0"/>
              <a:t>: стандартізоване підсумкове оцинювання, зокрема тестування, в поєднанні з формувальним оцінюванням та самооцінюванням учнів.;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 одержання </a:t>
            </a:r>
            <a:r>
              <a:rPr lang="uk-UA" i="1" smtClean="0"/>
              <a:t>зворотнього звязку</a:t>
            </a:r>
            <a:r>
              <a:rPr lang="uk-UA" smtClean="0"/>
              <a:t> з учнями дощо динаміки їх успіху у вивченні  предмета та інтеграції в навчальний процес та повсякденне життя;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збалансоване </a:t>
            </a:r>
            <a:r>
              <a:rPr lang="uk-UA" i="1" smtClean="0"/>
              <a:t>застосування інформаційних та педагогічних технологій</a:t>
            </a:r>
            <a:r>
              <a:rPr lang="uk-UA" smtClean="0"/>
              <a:t> з метою  викладання предмета на сучасному рівні задля забезпечення програмних вимог, фомування компетентносностей  та розвитку в учнів навичок ХХІ століття;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 наявність матеріалів та інструментів для </a:t>
            </a:r>
            <a:r>
              <a:rPr lang="uk-UA" i="1" smtClean="0"/>
              <a:t>створення учнями власних портфоліо</a:t>
            </a:r>
            <a:r>
              <a:rPr lang="uk-UA" smtClean="0"/>
              <a:t>, що демонструють досягнення учнів, мають практичну значущість для навчання та повсякденного життя та свідчать про рівень опанування учнями навичок ХХІ століття.</a:t>
            </a:r>
            <a:endParaRPr lang="ru-RU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fld id="{C17DC0CC-CE15-4BFF-AE91-965BCC7D561C}" type="slidenum">
              <a:rPr lang="en-US">
                <a:latin typeface="Calibri" pitchFamily="34" charset="0"/>
              </a:rPr>
              <a:pPr/>
              <a:t>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Движение от устаревшей «передающей» модели к модели 21 века затронет всю образовательную систему. По мере того, как меняются образовательные цели, должны измениться учебные планы, методы обучения и способы оценки. Эти изменения потребуют большего профессионализма от учителей и администрации, затронут многие аспекты их человеческого капитала, включая подготовку учителей, их профессиональное развитие, мобильность и культурные принципы учительской профессии.</a:t>
            </a:r>
          </a:p>
          <a:p>
            <a:pPr>
              <a:spcBef>
                <a:spcPct val="0"/>
              </a:spcBef>
            </a:pPr>
            <a:r>
              <a:rPr lang="ru-RU" smtClean="0"/>
              <a:t>Хотя прогресс в обучении студентов в соответствии со стандартами 21 века уже наблюдается, все еще существует необходимость в проведении дальнейшей работы по привитию учителям, администраторам и законодателям тех же навыков, которые мы назвали ключевыми для учеников, кроме того, потребуется политическая заинтересованность в том, чтобы все, кто связан с системой образования и переходом к модели 21 века, могли располагать необходимым временем, поддержкой и ресурсами.</a:t>
            </a: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fld id="{D0E87C8F-ECF8-4905-9E10-D7B58611066F}" type="slidenum">
              <a:rPr lang="en-US">
                <a:latin typeface="Calibri" pitchFamily="34" charset="0"/>
              </a:rPr>
              <a:pPr/>
              <a:t>10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Кузьмінська О.Г.              8/29/2013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Кузьмінська О.Г.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714F9-8343-4616-955D-CE0A19A875EB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Кузьмінська О.Г.              8/29/2013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Кузьмінська О.Г.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68AAB-C10F-4D1E-8064-36A81FED5D66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6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Кузьмінська О.Г.              8/29/2013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Кузьмінська О.Г.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noProof="0" smtClean="0"/>
              <a:t>Drag picture to placeholder or click icon to add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Кузьмінська О.Г.              8/29/2013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Кузьмінська О.Г.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3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noProof="0" smtClean="0"/>
              <a:t>Drag picture to placeholder or click icon to add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noProof="0" smtClean="0"/>
              <a:t>Drag picture to placeholder or click icon to add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noProof="0" smtClean="0"/>
              <a:t>Drag picture to placeholder or click icon to add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Кузьмінська О.Г.              8/29/2013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Кузьмінська О.Г.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Кузьмінська О.Г.              8/29/2013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Кузьмінська О.Г.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732B0-8C75-4786-83F0-16BF260DCE28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4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Кузьмінська О.Г.              8/29/2013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Кузьмінська О.Г.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27920-2AC8-4415-A918-CAFBDD3B4E02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4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Кузьмінська О.Г.              8/29/2013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Кузьмінська О.Г.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EF192-4087-486D-A6D2-A74D68D82EA2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Кузьмінська О.Г.              8/29/2013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Кузьмінська О.Г.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9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Кузьмінська О.Г.              8/29/2013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Кузьмінська О.Г.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E4A40-5DF6-4B8C-9DC4-FABA94B0271A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7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Кузьмінська О.Г.              8/29/2013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Кузьмінська О.Г.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A89EF-22C7-4D76-ABC9-E18FFC90E99D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2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9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2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3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Кузьмінська О.Г.              8/29/2013</a:t>
            </a: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Кузьмінська О.Г.</a:t>
            </a: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346A6-B1B3-4B81-9D22-4CED4E7EF934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Кузьмінська О.Г.              8/29/2013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Кузьмінська О.Г.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043E9-E39A-4EEB-9410-27CD13F4BAB1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3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Кузьмінська О.Г.              8/29/2013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Кузьмінська О.Г.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30FDB-B9FC-4722-9814-8840D42C7FBD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9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Кузьмінська О.Г.              8/29/2013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Кузьмінська О.Г.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DB539-8EB0-4327-92DC-4794A06A9011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0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95959"/>
                </a:solidFill>
              </a:defRPr>
            </a:lvl1pPr>
          </a:lstStyle>
          <a:p>
            <a:r>
              <a:rPr lang="en-US"/>
              <a:t>Кузьмінська О.Г.              8/29/2013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r>
              <a:rPr lang="ru-RU"/>
              <a:t>Кузьмінська О.Г.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595959"/>
                </a:solidFill>
              </a:defRPr>
            </a:lvl1pPr>
          </a:lstStyle>
          <a:p>
            <a:fld id="{6759D9D9-F143-4E2F-B3F7-E11DC24A9B0E}" type="slidenum">
              <a:rPr lang="en-US"/>
              <a:pPr/>
              <a:t>‹№›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17" r:id="rId3"/>
    <p:sldLayoutId id="2147483809" r:id="rId4"/>
    <p:sldLayoutId id="2147483810" r:id="rId5"/>
    <p:sldLayoutId id="2147483818" r:id="rId6"/>
    <p:sldLayoutId id="2147483811" r:id="rId7"/>
    <p:sldLayoutId id="2147483812" r:id="rId8"/>
    <p:sldLayoutId id="2147483813" r:id="rId9"/>
    <p:sldLayoutId id="2147483814" r:id="rId10"/>
    <p:sldLayoutId id="2147483819" r:id="rId11"/>
    <p:sldLayoutId id="2147483820" r:id="rId12"/>
    <p:sldLayoutId id="2147483821" r:id="rId13"/>
    <p:sldLayoutId id="2147483815" r:id="rId14"/>
    <p:sldLayoutId id="2147483816" r:id="rId15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sz="20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5406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rgbClr val="25406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lena_k@bk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p21.org/overview" TargetMode="External"/><Relationship Id="rId7" Type="http://schemas.openxmlformats.org/officeDocument/2006/relationships/hyperlink" Target="http://youtu.be/ZhwIk3MwY3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mon.gov.ua/ua/search/%D0%BD%D0%B0%D0%B2%D1%87%D0%B0%D0%BB%D1%8C%D0%BD%D1%96%20%D0%BF%D1%80%D0%BE%D0%B3%D1%80%D0%B0%D0%BC%D0%B8%20%D1%96%D0%BD%D1%84%D0%BE%D1%80%D0%BC%D0%B0%D1%82%D0%B8%D0%BA%D0%B0::::/" TargetMode="External"/><Relationship Id="rId4" Type="http://schemas.openxmlformats.org/officeDocument/2006/relationships/hyperlink" Target="http://zakon4.rada.gov.ua/laws/show/1392-2011-_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slide/19229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freeedu.ru/modx/kakie-navyiki-i-znaniya-nuzhnyi-v-21-veke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s.1september.ru/view_article.php?ID=20090060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hyperlink" Target="http://www.osvita-dim.com.ua/index.php?form_page=1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kolyar.com.ua/g/11/t/41/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physicsclassroom.com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amser.org/b914162/index.php?P=BrowseResources&amp;FieldId=67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unesco.org/cgi-bin/webworld/portal_freesoftware/cgi/page.cgi?g=Software/Science_and_Education/index.shtml;d=1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portal.unesco.org/ci/en/ev.php-URL_ID=12034&amp;URL_DO=DO_TOPIC&amp;URL_SECTION=201.html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://phet.colorado.edu/uk/" TargetMode="Externa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teach.com.ua/" TargetMode="External"/><Relationship Id="rId3" Type="http://schemas.openxmlformats.org/officeDocument/2006/relationships/image" Target="../media/image26.jpeg"/><Relationship Id="rId7" Type="http://schemas.openxmlformats.org/officeDocument/2006/relationships/hyperlink" Target="http://kievoit.narod.ru/" TargetMode="Externa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ievoi.narod.ru/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://osvita.ua/school/materials/certification/33819/" TargetMode="External"/><Relationship Id="rId10" Type="http://schemas.openxmlformats.org/officeDocument/2006/relationships/hyperlink" Target="http://olimp.hoippo.km.ua/zavdannja-dlja-olimpiad/458-novini-z-turnru-yunih-nformatikv.html" TargetMode="External"/><Relationship Id="rId4" Type="http://schemas.openxmlformats.org/officeDocument/2006/relationships/hyperlink" Target="http://osvita.ua/school/materials/certification/33820/" TargetMode="External"/><Relationship Id="rId9" Type="http://schemas.openxmlformats.org/officeDocument/2006/relationships/hyperlink" Target="http://iteach.com.ua/news/intel-isef/?pid=227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plus.google.com/u/0/communities/1065367844548499325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4938"/>
            <a:ext cx="9144000" cy="1125537"/>
          </a:xfrm>
        </p:spPr>
        <p:txBody>
          <a:bodyPr>
            <a:normAutofit/>
          </a:bodyPr>
          <a:lstStyle/>
          <a:p>
            <a:pPr algn="ctr"/>
            <a:r>
              <a:rPr lang="uk-UA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Формування навичок 21 ст. </a:t>
            </a:r>
            <a:br>
              <a:rPr lang="uk-UA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 процесі навчання інформатики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43513"/>
            <a:ext cx="8001000" cy="685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uk-UA" smtClean="0">
                <a:solidFill>
                  <a:srgbClr val="595959"/>
                </a:solidFill>
                <a:ea typeface="MS PGothic" pitchFamily="34" charset="-128"/>
              </a:rPr>
              <a:t>Серпнева конференція вчителів інформатики,                            м. Київ, 29.08.2013 р.</a:t>
            </a:r>
            <a:endParaRPr lang="en-US" smtClean="0">
              <a:solidFill>
                <a:srgbClr val="595959"/>
              </a:solidFill>
              <a:ea typeface="MS PGothic" pitchFamily="34" charset="-128"/>
            </a:endParaRPr>
          </a:p>
        </p:txBody>
      </p:sp>
      <p:pic>
        <p:nvPicPr>
          <p:cNvPr id="7171" name="Picture 4" descr="535567_549107971779837_1599973416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022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6" descr="Kompyuteri_i_telefoni_meshayut_obsheniyu_roditelei_s_det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0"/>
            <a:ext cx="42418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070225" y="884238"/>
            <a:ext cx="6073775" cy="914400"/>
          </a:xfrm>
        </p:spPr>
        <p:txBody>
          <a:bodyPr/>
          <a:lstStyle/>
          <a:p>
            <a:r>
              <a:rPr lang="uk-UA" sz="3200" b="1" smtClean="0"/>
              <a:t>Що далі?</a:t>
            </a:r>
            <a:endParaRPr lang="en-US" sz="3200" b="1" smtClean="0"/>
          </a:p>
        </p:txBody>
      </p:sp>
      <p:pic>
        <p:nvPicPr>
          <p:cNvPr id="15362" name="Содержимое 3" descr="93b9227b26ea7f8a4f428cffbc88939d136182708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913"/>
            <a:ext cx="2967038" cy="1687512"/>
          </a:xfrm>
        </p:spPr>
      </p:pic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595959"/>
                </a:solidFill>
              </a:rPr>
              <a:t>Кузьмінська О.Г.              8/29/2013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fld id="{901D66A9-FE6F-4EC5-9146-B09ED63A1673}" type="slidenum">
              <a:rPr lang="en-US">
                <a:solidFill>
                  <a:srgbClr val="595959"/>
                </a:solidFill>
              </a:rPr>
              <a:pPr/>
              <a:t>10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462338" y="5530850"/>
            <a:ext cx="52514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uk-UA" b="1" i="1">
                <a:solidFill>
                  <a:schemeClr val="folHlink"/>
                </a:solidFill>
              </a:rPr>
              <a:t>Дякую за увагу!</a:t>
            </a:r>
          </a:p>
          <a:p>
            <a:pPr defTabSz="914400">
              <a:spcBef>
                <a:spcPct val="50000"/>
              </a:spcBef>
            </a:pPr>
            <a:r>
              <a:rPr lang="uk-UA">
                <a:hlinkClick r:id="rId4"/>
              </a:rPr>
              <a:t>Olena_k@bk.ru</a:t>
            </a:r>
            <a:r>
              <a:rPr lang="uk-UA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350" y="554038"/>
            <a:ext cx="6894513" cy="914400"/>
          </a:xfrm>
        </p:spPr>
        <p:txBody>
          <a:bodyPr>
            <a:normAutofit/>
          </a:bodyPr>
          <a:lstStyle/>
          <a:p>
            <a:r>
              <a:rPr lang="uk-UA" sz="3200" smtClean="0"/>
              <a:t>Визначаємо орієнтири</a:t>
            </a:r>
            <a:endParaRPr lang="en-US" sz="3200" smtClean="0"/>
          </a:p>
        </p:txBody>
      </p:sp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3448050" y="5260975"/>
            <a:ext cx="5164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algn="r"/>
            <a:r>
              <a:rPr lang="uk-UA" sz="2400" b="1" i="1">
                <a:solidFill>
                  <a:srgbClr val="660066"/>
                </a:solidFill>
              </a:rPr>
              <a:t>Які орієнтири в сучасних учнів?</a:t>
            </a:r>
            <a:endParaRPr lang="en-US" sz="2400" b="1" i="1">
              <a:solidFill>
                <a:srgbClr val="660066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3013" y="4962525"/>
            <a:ext cx="6392862" cy="0"/>
          </a:xfrm>
          <a:prstGeom prst="line">
            <a:avLst/>
          </a:prstGeom>
          <a:ln w="31750" cap="rnd">
            <a:solidFill>
              <a:srgbClr val="002060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850" y="1790700"/>
            <a:ext cx="7610475" cy="2976563"/>
          </a:xfrm>
        </p:spPr>
        <p:txBody>
          <a:bodyPr>
            <a:normAutofit/>
          </a:bodyPr>
          <a:lstStyle/>
          <a:p>
            <a:r>
              <a:rPr lang="uk-UA" sz="1900" smtClean="0"/>
              <a:t>Стандарти ХХІ століття  (</a:t>
            </a:r>
            <a:r>
              <a:rPr lang="en-US" sz="1900" smtClean="0">
                <a:hlinkClick r:id="rId3"/>
              </a:rPr>
              <a:t>http://www.p21.org/overview</a:t>
            </a:r>
            <a:r>
              <a:rPr lang="uk-UA" sz="1900" smtClean="0"/>
              <a:t>  ) </a:t>
            </a:r>
            <a:r>
              <a:rPr lang="ru-RU" sz="1900" smtClean="0"/>
              <a:t> </a:t>
            </a:r>
          </a:p>
          <a:p>
            <a:r>
              <a:rPr lang="uk-UA" sz="1900" smtClean="0"/>
              <a:t>Державний стандарт базової і повної загальної середньої освіти (</a:t>
            </a:r>
            <a:r>
              <a:rPr lang="uk-UA" sz="1900" u="sng" smtClean="0">
                <a:hlinkClick r:id="rId4"/>
              </a:rPr>
              <a:t>http://zakon4.rada.gov.ua/laws/show/1392-2011-п#n9</a:t>
            </a:r>
            <a:r>
              <a:rPr lang="uk-UA" sz="1900" smtClean="0"/>
              <a:t> )</a:t>
            </a:r>
            <a:endParaRPr lang="ru-RU" sz="1900" smtClean="0"/>
          </a:p>
          <a:p>
            <a:r>
              <a:rPr lang="uk-UA" sz="1900" smtClean="0"/>
              <a:t>Навчальні програми (</a:t>
            </a:r>
            <a:r>
              <a:rPr lang="uk-UA" sz="1900" smtClean="0">
                <a:hlinkClick r:id="rId5"/>
              </a:rPr>
              <a:t>http://www.mon.gov.ua/ua/search/навчальні%20програми%20інформатика::::/</a:t>
            </a:r>
            <a:r>
              <a:rPr lang="uk-UA" sz="1900" smtClean="0"/>
              <a:t> )</a:t>
            </a:r>
            <a:endParaRPr lang="en-US" sz="1900" smtClean="0"/>
          </a:p>
        </p:txBody>
      </p:sp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83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Прямоугольник 8"/>
          <p:cNvSpPr>
            <a:spLocks noChangeArrowheads="1"/>
          </p:cNvSpPr>
          <p:nvPr/>
        </p:nvSpPr>
        <p:spPr bwMode="auto">
          <a:xfrm>
            <a:off x="5018088" y="5986463"/>
            <a:ext cx="3887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>
                <a:hlinkClick r:id="rId7"/>
              </a:rPr>
              <a:t>http://youtu.be/ZhwIk3MwY3A</a:t>
            </a:r>
            <a:endParaRPr lang="ru-RU"/>
          </a:p>
        </p:txBody>
      </p:sp>
      <p:pic>
        <p:nvPicPr>
          <p:cNvPr id="8199" name="Рисунок 9" descr="sales_explodi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7263"/>
            <a:ext cx="2376488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595959"/>
                </a:solidFill>
              </a:rPr>
              <a:t>Кузьмінська О.Г.              8/29/2013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fld id="{4F0777AB-A51E-43FE-8B73-C1EB9290F604}" type="slidenum">
              <a:rPr lang="en-US">
                <a:solidFill>
                  <a:srgbClr val="595959"/>
                </a:solidFill>
              </a:rPr>
              <a:pPr/>
              <a:t>2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693738"/>
            <a:ext cx="6732587" cy="914400"/>
          </a:xfrm>
        </p:spPr>
        <p:txBody>
          <a:bodyPr>
            <a:normAutofit/>
          </a:bodyPr>
          <a:lstStyle/>
          <a:p>
            <a:r>
              <a:rPr lang="uk-UA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Якісна освіта, яка вона?</a:t>
            </a:r>
            <a:endParaRPr lang="en-US" sz="32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38" y="2017713"/>
            <a:ext cx="7610475" cy="18954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17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Якість освіти </a:t>
            </a:r>
            <a:r>
              <a:rPr lang="en-US" sz="1700" smtClean="0"/>
              <a:t>–</a:t>
            </a:r>
            <a:r>
              <a:rPr lang="uk-UA" sz="1700" smtClean="0"/>
              <a:t> </a:t>
            </a:r>
            <a:r>
              <a:rPr lang="uk-UA" sz="1700" smtClean="0">
                <a:solidFill>
                  <a:srgbClr val="002060"/>
                </a:solidFill>
              </a:rPr>
              <a:t>характеристика, що відображає ступінь відповідності досягнутих освітніх результатів та умов забезпечення освітнього процесу нормативним вимогам, соціальним та особистісним очікуванням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uk-UA" sz="1700" smtClean="0"/>
              <a:t> </a:t>
            </a:r>
            <a:endParaRPr lang="en-US" sz="1700" smtClean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21188" y="3359150"/>
            <a:ext cx="455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>
                <a:hlinkClick r:id="rId3"/>
              </a:rPr>
              <a:t>http://www.myshared.ru/slide/192291/</a:t>
            </a:r>
            <a:r>
              <a:rPr lang="uk-UA"/>
              <a:t> </a:t>
            </a:r>
            <a:endParaRPr lang="en-US"/>
          </a:p>
        </p:txBody>
      </p:sp>
      <p:pic>
        <p:nvPicPr>
          <p:cNvPr id="9220" name="Рисунок 4" descr="1268149664_o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04838" y="3913188"/>
            <a:ext cx="8301037" cy="0"/>
          </a:xfrm>
          <a:prstGeom prst="line">
            <a:avLst/>
          </a:prstGeom>
          <a:ln w="31750" cap="rnd">
            <a:solidFill>
              <a:srgbClr val="002060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22" name="Рисунок 8" descr="93be5171954c6adf7fd05876372e31a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518025"/>
            <a:ext cx="441642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http://ego-resource.ru/netcat_files/Image/8Obucheniye%20personala%20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913188"/>
            <a:ext cx="42767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595959"/>
                </a:solidFill>
              </a:rPr>
              <a:t>Кузьмінська О.Г.              8/29/2013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fld id="{4AFA8247-9CB3-4DEC-BC56-811C5519B269}" type="slidenum">
              <a:rPr lang="en-US">
                <a:solidFill>
                  <a:srgbClr val="595959"/>
                </a:solidFill>
              </a:rPr>
              <a:pPr/>
              <a:t>3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1752600" y="655638"/>
            <a:ext cx="7221538" cy="1382712"/>
          </a:xfrm>
        </p:spPr>
        <p:txBody>
          <a:bodyPr/>
          <a:lstStyle/>
          <a:p>
            <a:pPr algn="ctr"/>
            <a:r>
              <a:rPr lang="uk-UA" sz="3200" smtClean="0"/>
              <a:t>Навички 21 ст. та 9 принципів  освітньої моделі </a:t>
            </a:r>
            <a:endParaRPr lang="en-US" sz="320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28014" y="2329765"/>
          <a:ext cx="5946564" cy="430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00038" y="2038350"/>
            <a:ext cx="5946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1400">
                <a:hlinkClick r:id="rId8"/>
              </a:rPr>
              <a:t>http://freeedu.ru/modx/kakie-navyiki-i-znaniya-nuzhnyi-v-21-veke</a:t>
            </a:r>
            <a:r>
              <a:rPr lang="uk-UA" sz="1400"/>
              <a:t> </a:t>
            </a:r>
            <a:endParaRPr lang="en-US" sz="1400"/>
          </a:p>
        </p:txBody>
      </p:sp>
      <p:pic>
        <p:nvPicPr>
          <p:cNvPr id="10244" name="Рисунок 6" descr="internet-i-budushhe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81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1_html_fb83df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330450"/>
            <a:ext cx="690245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http://www.proza.ru/pics/2011/04/22/165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1388"/>
            <a:ext cx="241458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Дата 10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595959"/>
                </a:solidFill>
              </a:rPr>
              <a:t>Кузьмінська О.Г.              8/29/2013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fld id="{9BAFE96C-85B0-4E74-8843-029725B2C6FA}" type="slidenum">
              <a:rPr lang="en-US">
                <a:solidFill>
                  <a:srgbClr val="595959"/>
                </a:solidFill>
              </a:rPr>
              <a:pPr/>
              <a:t>4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74688"/>
            <a:ext cx="7085013" cy="1363662"/>
          </a:xfrm>
        </p:spPr>
        <p:txBody>
          <a:bodyPr>
            <a:normAutofit/>
          </a:bodyPr>
          <a:lstStyle/>
          <a:p>
            <a:pPr algn="ctr"/>
            <a:r>
              <a:rPr lang="en-US" sz="3200" smtClean="0"/>
              <a:t>П</a:t>
            </a:r>
            <a:r>
              <a:rPr lang="uk-UA" sz="3200" smtClean="0"/>
              <a:t>рактика формуючого оцінювання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2533650"/>
            <a:ext cx="8208963" cy="2965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1400" smtClean="0"/>
              <a:t>Динаміка розвитку учнів  наочна, управління якістю освіти  - ефективне </a:t>
            </a:r>
          </a:p>
          <a:p>
            <a:pPr>
              <a:lnSpc>
                <a:spcPct val="80000"/>
              </a:lnSpc>
            </a:pPr>
            <a:r>
              <a:rPr lang="uk-UA" sz="1400" smtClean="0"/>
              <a:t>Від учня, як об</a:t>
            </a:r>
            <a:r>
              <a:rPr lang="en-US" altLang="en-US" sz="1400" smtClean="0"/>
              <a:t>’</a:t>
            </a:r>
            <a:r>
              <a:rPr lang="uk-UA" altLang="ja-JP" sz="1400" smtClean="0"/>
              <a:t>єкта освітніх вимірювань, до суб</a:t>
            </a:r>
            <a:r>
              <a:rPr lang="en-US" altLang="en-US" sz="1400" smtClean="0"/>
              <a:t>’</a:t>
            </a:r>
            <a:r>
              <a:rPr lang="uk-UA" altLang="ja-JP" sz="1400" smtClean="0"/>
              <a:t>єкта власного саморозвитку та освіти</a:t>
            </a:r>
          </a:p>
          <a:p>
            <a:pPr>
              <a:lnSpc>
                <a:spcPct val="80000"/>
              </a:lnSpc>
            </a:pPr>
            <a:r>
              <a:rPr lang="uk-UA" sz="1400" smtClean="0"/>
              <a:t>Інструменти: комплекс завдань, система опитування та тестування, карти знань, портфоліо учнів тощо</a:t>
            </a:r>
          </a:p>
          <a:p>
            <a:pPr>
              <a:lnSpc>
                <a:spcPct val="80000"/>
              </a:lnSpc>
            </a:pPr>
            <a:r>
              <a:rPr lang="uk-UA" sz="1400" smtClean="0"/>
              <a:t> Е-форми та способи оцінювання (самооцінювання, експертні оцінки соціального досвіду дослідницької діяльності тощо)</a:t>
            </a:r>
            <a:endParaRPr lang="en-US" sz="1400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590800" y="2063750"/>
            <a:ext cx="655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http://ps.1september.ru/view_article.php?ID=200900608</a:t>
            </a:r>
            <a:r>
              <a:rPr lang="uk-UA"/>
              <a:t> </a:t>
            </a:r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114425" y="5792788"/>
            <a:ext cx="720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660066"/>
                </a:solidFill>
              </a:rPr>
              <a:t>Оцінюватись</a:t>
            </a:r>
            <a:r>
              <a:rPr lang="ru-RU"/>
              <a:t> </a:t>
            </a:r>
            <a:r>
              <a:rPr lang="ru-RU" sz="2400" b="1" i="1">
                <a:solidFill>
                  <a:srgbClr val="660066"/>
                </a:solidFill>
              </a:rPr>
              <a:t>може лише те, чому навчають! </a:t>
            </a:r>
            <a:endParaRPr lang="en-US" sz="2400" b="1" i="1">
              <a:solidFill>
                <a:srgbClr val="660066"/>
              </a:solidFill>
            </a:endParaRPr>
          </a:p>
        </p:txBody>
      </p:sp>
      <p:pic>
        <p:nvPicPr>
          <p:cNvPr id="11269" name="Рисунок 5" descr="4h_0273789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277018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34963" y="5792788"/>
            <a:ext cx="8578850" cy="0"/>
          </a:xfrm>
          <a:prstGeom prst="line">
            <a:avLst/>
          </a:prstGeom>
          <a:ln w="31750" cap="rnd">
            <a:solidFill>
              <a:srgbClr val="002060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Дата 10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595959"/>
                </a:solidFill>
              </a:rPr>
              <a:t>Кузьмінська О.Г.              8/29/2013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fld id="{52830E89-DFAE-409D-A11F-A21514871BB4}" type="slidenum">
              <a:rPr lang="en-US">
                <a:solidFill>
                  <a:srgbClr val="595959"/>
                </a:solidFill>
              </a:rPr>
              <a:pPr/>
              <a:t>5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1663" y="909638"/>
            <a:ext cx="6002337" cy="914400"/>
          </a:xfrm>
        </p:spPr>
        <p:txBody>
          <a:bodyPr>
            <a:normAutofit fontScale="90000"/>
          </a:bodyPr>
          <a:lstStyle/>
          <a:p>
            <a:r>
              <a:rPr lang="en-US" sz="3200" smtClean="0"/>
              <a:t>У</a:t>
            </a:r>
            <a:r>
              <a:rPr lang="uk-UA" sz="3200" smtClean="0"/>
              <a:t>мови для навчання і розвитку учнів</a:t>
            </a:r>
            <a:endParaRPr lang="en-US" sz="3200" smtClean="0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179638" y="5899150"/>
            <a:ext cx="6964362" cy="1143000"/>
          </a:xfrm>
        </p:spPr>
        <p:txBody>
          <a:bodyPr/>
          <a:lstStyle/>
          <a:p>
            <a:endParaRPr lang="hu-HU" smtClean="0"/>
          </a:p>
          <a:p>
            <a:pPr>
              <a:buFont typeface="Wingdings 2" pitchFamily="18" charset="2"/>
              <a:buNone/>
            </a:pPr>
            <a:r>
              <a:rPr lang="pl-PL" sz="1800" smtClean="0">
                <a:hlinkClick r:id="rId2"/>
              </a:rPr>
              <a:t>http://www.osvita</a:t>
            </a:r>
            <a:r>
              <a:rPr lang="uk-UA" sz="1800" smtClean="0">
                <a:hlinkClick r:id="rId2"/>
              </a:rPr>
              <a:t>-</a:t>
            </a:r>
            <a:r>
              <a:rPr lang="pl-PL" sz="1800" smtClean="0">
                <a:hlinkClick r:id="rId2"/>
              </a:rPr>
              <a:t>dim.com.ua/index.php?form_page=144</a:t>
            </a:r>
            <a:endParaRPr lang="pl-PL" sz="1800" smtClean="0"/>
          </a:p>
          <a:p>
            <a:endParaRPr lang="en-US" smtClean="0"/>
          </a:p>
        </p:txBody>
      </p:sp>
      <p:pic>
        <p:nvPicPr>
          <p:cNvPr id="12291" name="Рисунок 3" descr="Kompyuteri_i_telefoni_meshayut_obsheniyu_roditelei_s_det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166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   Сходинки до інформатики. 2 клас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288"/>
            <a:ext cx="2713038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3141663" y="425450"/>
            <a:ext cx="558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algn="r"/>
            <a:r>
              <a:rPr lang="uk-UA" sz="2000" i="1">
                <a:solidFill>
                  <a:srgbClr val="C00000"/>
                </a:solidFill>
              </a:rPr>
              <a:t>Системний підхід, авторська концепція</a:t>
            </a:r>
            <a:endParaRPr lang="ru-RU" sz="2000" i="1">
              <a:solidFill>
                <a:srgbClr val="C00000"/>
              </a:solidFill>
            </a:endParaRPr>
          </a:p>
        </p:txBody>
      </p:sp>
      <p:pic>
        <p:nvPicPr>
          <p:cNvPr id="12294" name="Picture 6" descr="  Інформатика 9 (2012 рік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1824038"/>
            <a:ext cx="2633662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Прямоугольник 8"/>
          <p:cNvSpPr>
            <a:spLocks noChangeArrowheads="1"/>
          </p:cNvSpPr>
          <p:nvPr/>
        </p:nvSpPr>
        <p:spPr bwMode="auto">
          <a:xfrm>
            <a:off x="0" y="5964238"/>
            <a:ext cx="2713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>
                <a:hlinkClick r:id="rId6"/>
              </a:rPr>
              <a:t>http://shkolyar.com.ua/g/11/t/41/</a:t>
            </a:r>
            <a:endParaRPr lang="uk-UA"/>
          </a:p>
        </p:txBody>
      </p:sp>
      <p:pic>
        <p:nvPicPr>
          <p:cNvPr id="12296" name="Picture 8" descr=" Iнформатика 10 (2010 рік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824038"/>
            <a:ext cx="230346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 descr="Iнформатика 11 (2012 рік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3524250"/>
            <a:ext cx="197008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60625"/>
            <a:ext cx="2370137" cy="343852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Изображение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1998663"/>
            <a:ext cx="2114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Изображение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1824038"/>
            <a:ext cx="2174875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Изображение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524250"/>
            <a:ext cx="237648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24038"/>
            <a:ext cx="6659562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Дата 18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595959"/>
                </a:solidFill>
              </a:rPr>
              <a:t>Кузьмінська О.Г.              8/29/2013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fld id="{1D1347CF-B978-4611-A1F0-4000766D54CF}" type="slidenum">
              <a:rPr lang="en-US">
                <a:solidFill>
                  <a:srgbClr val="595959"/>
                </a:solidFill>
              </a:rPr>
              <a:pPr/>
              <a:t>6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03463" y="304800"/>
            <a:ext cx="6610350" cy="1276350"/>
          </a:xfrm>
        </p:spPr>
        <p:txBody>
          <a:bodyPr lIns="91440" rIns="91440"/>
          <a:lstStyle/>
          <a:p>
            <a:pPr algn="ctr"/>
            <a:r>
              <a:rPr lang="uk-UA" sz="3200" b="1" smtClean="0"/>
              <a:t>Відкриті освітні ресурси</a:t>
            </a:r>
            <a:endParaRPr lang="ru-RU" sz="3200" b="1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3787775" y="1743075"/>
            <a:ext cx="4937125" cy="4822825"/>
          </a:xfrm>
        </p:spPr>
        <p:txBody>
          <a:bodyPr/>
          <a:lstStyle/>
          <a:p>
            <a:r>
              <a:rPr lang="en-US" smtClean="0">
                <a:hlinkClick r:id="rId2"/>
              </a:rPr>
              <a:t>https://amser.org/b914162/index.php?P=BrowseResources&amp;FieldId=67</a:t>
            </a:r>
            <a:r>
              <a:rPr lang="uk-UA" smtClean="0"/>
              <a:t> </a:t>
            </a:r>
          </a:p>
          <a:p>
            <a:endParaRPr lang="uk-UA" smtClean="0"/>
          </a:p>
          <a:p>
            <a:r>
              <a:rPr lang="en-US" smtClean="0">
                <a:hlinkClick r:id="rId3"/>
              </a:rPr>
              <a:t>http://www.physicsclassroom.com/</a:t>
            </a:r>
            <a:endParaRPr lang="uk-UA" smtClean="0"/>
          </a:p>
          <a:p>
            <a:endParaRPr lang="uk-UA" smtClean="0"/>
          </a:p>
          <a:p>
            <a:r>
              <a:rPr lang="en-US" smtClean="0">
                <a:hlinkClick r:id="rId4"/>
              </a:rPr>
              <a:t>http://phet.colorado.edu/uk/</a:t>
            </a:r>
            <a:endParaRPr lang="uk-UA" smtClean="0"/>
          </a:p>
          <a:p>
            <a:endParaRPr lang="uk-UA" smtClean="0"/>
          </a:p>
          <a:p>
            <a:r>
              <a:rPr lang="uk-UA" smtClean="0"/>
              <a:t> </a:t>
            </a:r>
            <a:r>
              <a:rPr lang="ru-RU" smtClean="0">
                <a:solidFill>
                  <a:schemeClr val="tx1"/>
                </a:solidFill>
                <a:hlinkClick r:id="rId5" tooltip="http://portal.unesco.org/ci/en/ev.php-URL_ID=12034&amp;URL_DO=DO_TOPIC&amp;URL_SECTION=201.html"/>
              </a:rPr>
              <a:t>UNESCO Free Software Portal</a:t>
            </a:r>
            <a:r>
              <a:rPr lang="ru-RU" smtClean="0">
                <a:solidFill>
                  <a:schemeClr val="tx1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  <a:hlinkClick r:id="rId6" tooltip="http://www.unesco.org/cgi-bin/webworld/portal_freesoftware/cgi/page.cgi?g=Software%2FScience_and_Education%2Findex.shtml;d=1"/>
              </a:rPr>
              <a:t>Раздел Science &amp; Education NESCO Free Software Portal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863"/>
            <a:ext cx="2379663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5"/>
            <a:ext cx="2686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578100"/>
            <a:ext cx="16954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406775"/>
            <a:ext cx="21701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24375"/>
            <a:ext cx="35067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9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2987675" y="952500"/>
            <a:ext cx="6156325" cy="914400"/>
          </a:xfrm>
        </p:spPr>
        <p:txBody>
          <a:bodyPr/>
          <a:lstStyle/>
          <a:p>
            <a:r>
              <a:rPr lang="uk-UA" smtClean="0"/>
              <a:t>Оцінювання</a:t>
            </a:r>
            <a:endParaRPr lang="en-US" smtClean="0"/>
          </a:p>
        </p:txBody>
      </p:sp>
      <p:pic>
        <p:nvPicPr>
          <p:cNvPr id="13314" name="Содержимое 3" descr="17с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987675" cy="18669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87725" y="2028825"/>
            <a:ext cx="5186363" cy="4521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defTabSz="9144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uk-UA" sz="1700">
                <a:solidFill>
                  <a:srgbClr val="595959"/>
                </a:solidFill>
              </a:rPr>
              <a:t>ДПА (11)</a:t>
            </a:r>
            <a:r>
              <a:rPr lang="en-US" sz="1700">
                <a:solidFill>
                  <a:srgbClr val="595959"/>
                </a:solidFill>
              </a:rPr>
              <a:t> </a:t>
            </a:r>
            <a:r>
              <a:rPr lang="en-US" sz="1700">
                <a:solidFill>
                  <a:srgbClr val="595959"/>
                </a:solidFill>
                <a:hlinkClick r:id="rId4"/>
              </a:rPr>
              <a:t>http://osvita.ua/school/materials/certification/33820/</a:t>
            </a:r>
            <a:endParaRPr lang="uk-UA" sz="1700">
              <a:solidFill>
                <a:srgbClr val="595959"/>
              </a:solidFill>
            </a:endParaRPr>
          </a:p>
          <a:p>
            <a:pPr defTabSz="9144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uk-UA" sz="1700">
                <a:solidFill>
                  <a:srgbClr val="595959"/>
                </a:solidFill>
              </a:rPr>
              <a:t>ДПА (9) </a:t>
            </a:r>
            <a:r>
              <a:rPr lang="en-US" sz="1700">
                <a:hlinkClick r:id="rId5"/>
              </a:rPr>
              <a:t>http://osvita.ua/school/materials/certification/33819/</a:t>
            </a:r>
            <a:endParaRPr lang="uk-UA" sz="1700">
              <a:solidFill>
                <a:srgbClr val="595959"/>
              </a:solidFill>
            </a:endParaRPr>
          </a:p>
          <a:p>
            <a:pPr defTabSz="9144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uk-UA" sz="1700">
                <a:solidFill>
                  <a:srgbClr val="595959"/>
                </a:solidFill>
              </a:rPr>
              <a:t>Олімпіади (</a:t>
            </a:r>
            <a:r>
              <a:rPr lang="en-US" sz="1700">
                <a:hlinkClick r:id="rId6"/>
              </a:rPr>
              <a:t>http://kievoi.narod.ru/</a:t>
            </a:r>
            <a:r>
              <a:rPr lang="uk-UA" sz="1700"/>
              <a:t>, </a:t>
            </a:r>
            <a:r>
              <a:rPr lang="en-US" sz="1700">
                <a:hlinkClick r:id="rId7"/>
              </a:rPr>
              <a:t>http://kievoit.narod.ru/</a:t>
            </a:r>
            <a:r>
              <a:rPr lang="uk-UA" sz="1700"/>
              <a:t>)</a:t>
            </a:r>
            <a:endParaRPr lang="uk-UA" sz="1700">
              <a:solidFill>
                <a:srgbClr val="595959"/>
              </a:solidFill>
            </a:endParaRPr>
          </a:p>
          <a:p>
            <a:pPr defTabSz="9144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uk-UA" sz="1700">
                <a:solidFill>
                  <a:srgbClr val="595959"/>
                </a:solidFill>
              </a:rPr>
              <a:t>Конкурси (</a:t>
            </a:r>
            <a:r>
              <a:rPr lang="en-US" sz="1700">
                <a:hlinkClick r:id="rId8"/>
              </a:rPr>
              <a:t>http://iteach.com.ua/</a:t>
            </a:r>
            <a:r>
              <a:rPr lang="uk-UA" sz="1700"/>
              <a:t>: успішний проект, </a:t>
            </a:r>
            <a:r>
              <a:rPr lang="en-US" sz="1300" u="sng">
                <a:hlinkClick r:id="rId9"/>
              </a:rPr>
              <a:t>INTEL ECO TECHNO 2013</a:t>
            </a:r>
            <a:r>
              <a:rPr lang="uk-UA" sz="1700"/>
              <a:t> тощо)</a:t>
            </a:r>
            <a:endParaRPr lang="uk-UA" sz="1700">
              <a:solidFill>
                <a:srgbClr val="595959"/>
              </a:solidFill>
            </a:endParaRPr>
          </a:p>
          <a:p>
            <a:pPr defTabSz="9144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uk-UA" sz="1700">
                <a:solidFill>
                  <a:srgbClr val="595959"/>
                </a:solidFill>
              </a:rPr>
              <a:t>Турніри (турнір юних інформатиків </a:t>
            </a:r>
            <a:r>
              <a:rPr lang="en-US" sz="1700">
                <a:hlinkClick r:id="rId10"/>
              </a:rPr>
              <a:t>http://olimp.hoippo.km.ua/zavdannja-dlja-olimpiad/458-novini-z-turnru-yunih-nformatikv.html</a:t>
            </a:r>
            <a:r>
              <a:rPr lang="uk-UA" sz="1700"/>
              <a:t>)</a:t>
            </a:r>
            <a:endParaRPr lang="en-US" sz="1700">
              <a:solidFill>
                <a:srgbClr val="595959"/>
              </a:solidFill>
            </a:endParaRPr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8825"/>
            <a:ext cx="29876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omputer_internet_b16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5275263"/>
            <a:ext cx="2219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Дата 8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595959"/>
                </a:solidFill>
              </a:rPr>
              <a:t>Кузьмінська О.Г.              8/29/2013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fld id="{1DBA5EB0-4202-46C3-9231-C35A26126E2F}" type="slidenum">
              <a:rPr lang="en-US">
                <a:solidFill>
                  <a:srgbClr val="595959"/>
                </a:solidFill>
              </a:rPr>
              <a:pPr/>
              <a:t>8</a:t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63" y="554038"/>
            <a:ext cx="7119937" cy="1027112"/>
          </a:xfrm>
        </p:spPr>
        <p:txBody>
          <a:bodyPr>
            <a:normAutofit/>
          </a:bodyPr>
          <a:lstStyle/>
          <a:p>
            <a:pPr algn="ctr"/>
            <a:r>
              <a:rPr lang="uk-UA" sz="3200" b="1" smtClean="0"/>
              <a:t>Викладачі, об</a:t>
            </a:r>
            <a:r>
              <a:rPr lang="en-US" altLang="en-US" sz="3200" b="1" smtClean="0"/>
              <a:t>’</a:t>
            </a:r>
            <a:r>
              <a:rPr lang="uk-UA" altLang="ja-JP" sz="3200" b="1" smtClean="0"/>
              <a:t>єднуймось!</a:t>
            </a:r>
            <a:endParaRPr lang="ru-RU" sz="3200" b="1" smtClean="0"/>
          </a:p>
        </p:txBody>
      </p:sp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4071938"/>
            <a:ext cx="416242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https://encrypted-tbn0.gstatic.com/images?q=tbn:ANd9GcRk6kPgyHHPYtP42xj8Rvv8nk3jZuGpA94SHc8xOoKtqy_SnT1g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33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54388" y="1822450"/>
            <a:ext cx="54356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uk-UA" sz="1900" dirty="0">
                <a:solidFill>
                  <a:srgbClr val="595959"/>
                </a:solidFill>
              </a:rPr>
              <a:t>Групи</a:t>
            </a:r>
            <a:r>
              <a:rPr lang="en-US" sz="2400" dirty="0"/>
              <a:t> </a:t>
            </a:r>
            <a:r>
              <a:rPr lang="uk-UA" dirty="0">
                <a:hlinkClick r:id="rId4"/>
              </a:rPr>
              <a:t>Інформатика в початковій школі</a:t>
            </a:r>
            <a:r>
              <a:rPr lang="uk-UA" sz="2400" dirty="0">
                <a:hlinkClick r:id="rId4"/>
              </a:rPr>
              <a:t> </a:t>
            </a:r>
            <a:endParaRPr lang="uk-UA" sz="2400" dirty="0"/>
          </a:p>
          <a:p>
            <a:pPr>
              <a:buFont typeface="Arial" pitchFamily="34" charset="0"/>
              <a:buChar char="•"/>
            </a:pPr>
            <a:r>
              <a:rPr lang="uk-UA" sz="1900" dirty="0">
                <a:solidFill>
                  <a:srgbClr val="595959"/>
                </a:solidFill>
              </a:rPr>
              <a:t>Спільноти (</a:t>
            </a:r>
            <a:r>
              <a:rPr lang="uk-UA" b="1" i="1" dirty="0">
                <a:solidFill>
                  <a:srgbClr val="002060"/>
                </a:solidFill>
              </a:rPr>
              <a:t>Партнерство в навчанні, </a:t>
            </a:r>
            <a:r>
              <a:rPr lang="ru-RU" b="1" i="1" dirty="0" err="1">
                <a:solidFill>
                  <a:srgbClr val="002060"/>
                </a:solidFill>
              </a:rPr>
              <a:t>Українська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спільнота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002060"/>
                </a:solidFill>
              </a:rPr>
              <a:t>Scratch</a:t>
            </a:r>
            <a:r>
              <a:rPr lang="uk-UA" sz="1900" dirty="0">
                <a:solidFill>
                  <a:srgbClr val="595959"/>
                </a:solidFill>
              </a:rPr>
              <a:t> </a:t>
            </a:r>
            <a:r>
              <a:rPr lang="uk-UA" sz="1900" dirty="0" smtClean="0">
                <a:solidFill>
                  <a:srgbClr val="595959"/>
                </a:solidFill>
              </a:rPr>
              <a:t> </a:t>
            </a:r>
            <a:r>
              <a:rPr lang="uk-UA" sz="1900" dirty="0">
                <a:solidFill>
                  <a:srgbClr val="595959"/>
                </a:solidFill>
              </a:rPr>
              <a:t>тощо)</a:t>
            </a:r>
          </a:p>
          <a:p>
            <a:pPr>
              <a:buFont typeface="Arial" pitchFamily="34" charset="0"/>
              <a:buChar char="•"/>
            </a:pPr>
            <a:r>
              <a:rPr lang="uk-UA" sz="1900" dirty="0">
                <a:solidFill>
                  <a:srgbClr val="595959"/>
                </a:solidFill>
              </a:rPr>
              <a:t>Сторінки журналу  </a:t>
            </a:r>
            <a:r>
              <a:rPr lang="ru-RU" b="1" i="1" dirty="0" err="1" smtClean="0">
                <a:solidFill>
                  <a:srgbClr val="002060"/>
                </a:solidFill>
              </a:rPr>
              <a:t>Інформатика</a:t>
            </a:r>
            <a:r>
              <a:rPr lang="ru-RU" b="1" i="1" dirty="0" smtClean="0">
                <a:solidFill>
                  <a:srgbClr val="002060"/>
                </a:solidFill>
              </a:rPr>
              <a:t> та </a:t>
            </a:r>
            <a:r>
              <a:rPr lang="ru-RU" b="1" i="1" dirty="0" err="1" smtClean="0">
                <a:solidFill>
                  <a:srgbClr val="002060"/>
                </a:solidFill>
              </a:rPr>
              <a:t>інформаційні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технології</a:t>
            </a:r>
            <a:r>
              <a:rPr lang="ru-RU" b="1" i="1" dirty="0" smtClean="0">
                <a:solidFill>
                  <a:srgbClr val="002060"/>
                </a:solidFill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</a:rPr>
              <a:t>навчальних</a:t>
            </a:r>
            <a:r>
              <a:rPr lang="ru-RU" b="1" i="1" dirty="0" smtClean="0">
                <a:solidFill>
                  <a:srgbClr val="002060"/>
                </a:solidFill>
              </a:rPr>
              <a:t> закладах</a:t>
            </a:r>
            <a:r>
              <a:rPr lang="ru-RU" sz="1900" dirty="0" smtClean="0">
                <a:solidFill>
                  <a:srgbClr val="595959"/>
                </a:solidFill>
              </a:rPr>
              <a:t> </a:t>
            </a:r>
            <a:r>
              <a:rPr lang="uk-UA" sz="1900" dirty="0" smtClean="0">
                <a:solidFill>
                  <a:srgbClr val="595959"/>
                </a:solidFill>
              </a:rPr>
              <a:t>(</a:t>
            </a:r>
            <a:r>
              <a:rPr lang="uk-UA" sz="1900" dirty="0">
                <a:solidFill>
                  <a:srgbClr val="595959"/>
                </a:solidFill>
              </a:rPr>
              <a:t>передплатний індекс 92034)</a:t>
            </a:r>
          </a:p>
          <a:p>
            <a:pPr>
              <a:buFont typeface="Arial" pitchFamily="34" charset="0"/>
              <a:buChar char="•"/>
            </a:pPr>
            <a:endParaRPr lang="ru-RU" sz="1900" dirty="0">
              <a:solidFill>
                <a:srgbClr val="595959"/>
              </a:solidFill>
            </a:endParaRP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478088"/>
            <a:ext cx="27051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595959"/>
                </a:solidFill>
              </a:rPr>
              <a:t>Кузьмінська О.Г.              8/29/2013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fld id="{AF9A30F7-B117-4876-B5DB-DB642C9D6B85}" type="slidenum">
              <a:rPr lang="en-US">
                <a:solidFill>
                  <a:srgbClr val="595959"/>
                </a:solidFill>
              </a:rPr>
              <a:pPr/>
              <a:t>9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936</Words>
  <Application>Microsoft Office PowerPoint</Application>
  <PresentationFormat>Екран (4:3)</PresentationFormat>
  <Paragraphs>90</Paragraphs>
  <Slides>10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Century Gothic</vt:lpstr>
      <vt:lpstr>MS PGothic</vt:lpstr>
      <vt:lpstr>Arial</vt:lpstr>
      <vt:lpstr>Wingdings 2</vt:lpstr>
      <vt:lpstr>Calibri</vt:lpstr>
      <vt:lpstr>Perception</vt:lpstr>
      <vt:lpstr>Формування навичок 21 ст.  у процесі навчання інформатики</vt:lpstr>
      <vt:lpstr>Визначаємо орієнтири</vt:lpstr>
      <vt:lpstr>Якісна освіта, яка вона?</vt:lpstr>
      <vt:lpstr>Навички 21 ст. та 9 принципів  освітньої моделі </vt:lpstr>
      <vt:lpstr>Практика формуючого оцінювання</vt:lpstr>
      <vt:lpstr>Умови для навчання і розвитку учнів</vt:lpstr>
      <vt:lpstr>Відкриті освітні ресурси</vt:lpstr>
      <vt:lpstr>Оцінювання</vt:lpstr>
      <vt:lpstr>Викладачі, об’єднуймось!</vt:lpstr>
      <vt:lpstr>Що далі?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</dc:creator>
  <cp:lastModifiedBy>lena</cp:lastModifiedBy>
  <cp:revision>35</cp:revision>
  <dcterms:created xsi:type="dcterms:W3CDTF">2013-08-28T10:04:38Z</dcterms:created>
  <dcterms:modified xsi:type="dcterms:W3CDTF">2013-08-29T12:51:52Z</dcterms:modified>
</cp:coreProperties>
</file>