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7" r:id="rId4"/>
    <p:sldId id="268" r:id="rId5"/>
    <p:sldId id="269" r:id="rId6"/>
    <p:sldId id="264" r:id="rId7"/>
    <p:sldId id="260" r:id="rId8"/>
    <p:sldId id="258" r:id="rId9"/>
    <p:sldId id="266" r:id="rId10"/>
    <p:sldId id="270" r:id="rId11"/>
    <p:sldId id="261" r:id="rId12"/>
    <p:sldId id="271" r:id="rId13"/>
    <p:sldId id="272" r:id="rId14"/>
    <p:sldId id="273" r:id="rId15"/>
    <p:sldId id="274" r:id="rId16"/>
    <p:sldId id="275" r:id="rId17"/>
    <p:sldId id="278" r:id="rId18"/>
    <p:sldId id="276" r:id="rId19"/>
    <p:sldId id="277" r:id="rId20"/>
    <p:sldId id="259" r:id="rId21"/>
    <p:sldId id="263" r:id="rId22"/>
    <p:sldId id="279" r:id="rId23"/>
  </p:sldIdLst>
  <p:sldSz cx="14630400" cy="8229600"/>
  <p:notesSz cx="8229600" cy="14630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7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8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56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05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7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2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5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.a.tverdokhlib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eltwater.com/en/global-digital-trend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2787" y="994743"/>
            <a:ext cx="13647174" cy="1522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3600" b="1" kern="0" spc="-134" dirty="0" smtClean="0">
                <a:solidFill>
                  <a:srgbClr val="C00000"/>
                </a:solidFill>
                <a:latin typeface="Century" panose="02040604050505020304" pitchFamily="18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МЕТОДИЧНІ АСПЕКТИ ВПРОВАДЖЕННЯ ІНФОРМАТИКИ В ПРОФІЛЬНУ СЕРЕДНЮ ОСВІТУ В УКРАЇНІ</a:t>
            </a:r>
            <a:endParaRPr lang="uk-UA" sz="3600" dirty="0">
              <a:solidFill>
                <a:srgbClr val="C00000"/>
              </a:solidFill>
              <a:latin typeface="Century" panose="02040604050505020304" pitchFamily="18" charset="0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4" name="Text 6"/>
          <p:cNvSpPr/>
          <p:nvPr/>
        </p:nvSpPr>
        <p:spPr>
          <a:xfrm>
            <a:off x="1443458" y="3871844"/>
            <a:ext cx="6422348" cy="39448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r>
              <a:rPr lang="uk-UA" sz="2800" b="1" kern="0" spc="-36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</a:rPr>
              <a:t>Ігор</a:t>
            </a:r>
            <a:r>
              <a:rPr lang="en-US" sz="2800" b="1" kern="0" spc="-36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</a:rPr>
              <a:t> </a:t>
            </a:r>
            <a:r>
              <a:rPr lang="uk-UA" sz="2800" b="1" kern="0" spc="-36" dirty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</a:rPr>
              <a:t>ТВЕРДОХЛІБ</a:t>
            </a:r>
            <a:endParaRPr lang="en-US" sz="2800" b="1" kern="0" spc="-36" dirty="0">
              <a:solidFill>
                <a:srgbClr val="272525"/>
              </a:solidFill>
              <a:latin typeface="Book Antiqua" panose="02040602050305030304" pitchFamily="18" charset="0"/>
              <a:ea typeface="Inter" pitchFamily="34" charset="-122"/>
            </a:endParaRPr>
          </a:p>
          <a:p>
            <a:pPr marL="0" indent="0" algn="l">
              <a:lnSpc>
                <a:spcPts val="2800"/>
              </a:lnSpc>
              <a:buNone/>
            </a:pPr>
            <a:endParaRPr lang="en-US" sz="2400" kern="0" spc="-36" dirty="0" smtClean="0">
              <a:solidFill>
                <a:srgbClr val="272525"/>
              </a:solidFill>
              <a:latin typeface="Book Antiqua" panose="02040602050305030304" pitchFamily="18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uk-UA" sz="2400" kern="0" spc="-36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Провідний науковий співробітник</a:t>
            </a:r>
          </a:p>
          <a:p>
            <a:pPr marL="0" indent="0" algn="l">
              <a:lnSpc>
                <a:spcPts val="2800"/>
              </a:lnSpc>
              <a:buNone/>
            </a:pPr>
            <a:r>
              <a:rPr lang="uk-UA" sz="2400" kern="0" spc="-36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відділу математичної та </a:t>
            </a:r>
            <a:r>
              <a:rPr lang="uk-UA" sz="2400" kern="0" spc="-36" dirty="0" err="1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інформатичної</a:t>
            </a:r>
            <a:r>
              <a:rPr lang="uk-UA" sz="2400" kern="0" spc="-36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 освіти Інституту педагогіки НАПН України, кандидат педагогічних наук, доцент,</a:t>
            </a:r>
            <a:r>
              <a:rPr lang="en-US" sz="2400" kern="0" spc="-36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uk-UA" sz="2400" kern="0" spc="-36" dirty="0" smtClean="0">
                <a:solidFill>
                  <a:srgbClr val="272525"/>
                </a:solidFill>
                <a:latin typeface="Book Antiqua" panose="02040602050305030304" pitchFamily="18" charset="0"/>
                <a:ea typeface="Inter" pitchFamily="34" charset="-122"/>
                <a:cs typeface="Inter" pitchFamily="34" charset="-120"/>
              </a:rPr>
              <a:t>старший дослідник</a:t>
            </a:r>
            <a:endParaRPr lang="en-US" sz="2400" kern="0" spc="-36" dirty="0" smtClean="0">
              <a:solidFill>
                <a:srgbClr val="272525"/>
              </a:solidFill>
              <a:latin typeface="Book Antiqua" panose="02040602050305030304" pitchFamily="18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800"/>
              </a:lnSpc>
              <a:buNone/>
            </a:pPr>
            <a:endParaRPr lang="uk-UA" sz="2400" b="1" dirty="0" smtClean="0">
              <a:latin typeface="Book Antiqua" panose="02040602050305030304" pitchFamily="18" charset="0"/>
            </a:endParaRPr>
          </a:p>
          <a:p>
            <a:pPr>
              <a:lnSpc>
                <a:spcPts val="2800"/>
              </a:lnSpc>
            </a:pPr>
            <a:r>
              <a:rPr lang="en-US" sz="2400" dirty="0" smtClean="0">
                <a:latin typeface="Book Antiqua" panose="02040602050305030304" pitchFamily="18" charset="0"/>
                <a:hlinkClick r:id="rId3"/>
              </a:rPr>
              <a:t>i.a.tverdokhlib@gmail.com</a:t>
            </a:r>
            <a:r>
              <a:rPr lang="uk-UA" sz="2400" dirty="0" smtClean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ts val="2800"/>
              </a:lnSpc>
            </a:pPr>
            <a:endParaRPr lang="uk-UA" sz="2400" b="1" dirty="0">
              <a:latin typeface="Book Antiqua" panose="02040602050305030304" pitchFamily="18" charset="0"/>
            </a:endParaRPr>
          </a:p>
          <a:p>
            <a:pPr algn="r">
              <a:lnSpc>
                <a:spcPts val="2800"/>
              </a:lnSpc>
            </a:pPr>
            <a:r>
              <a:rPr lang="uk-UA" sz="2400" b="1" dirty="0" smtClean="0">
                <a:latin typeface="Book Antiqua" panose="02040602050305030304" pitchFamily="18" charset="0"/>
              </a:rPr>
              <a:t>Київ - 2025</a:t>
            </a:r>
            <a:endParaRPr lang="uk-UA" sz="2400" b="1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505" y="3210265"/>
            <a:ext cx="3262312" cy="422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33" y="1733212"/>
            <a:ext cx="14383072" cy="45594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0875" y="6710968"/>
            <a:ext cx="10896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«Оберіть теми, які, на Вашу думку, варто вивчати в змісті обов'язкового компоненту предмету «Інформатика» в профільній школі»</a:t>
            </a:r>
          </a:p>
        </p:txBody>
      </p:sp>
      <p:sp>
        <p:nvSpPr>
          <p:cNvPr id="6" name="Text 0"/>
          <p:cNvSpPr/>
          <p:nvPr/>
        </p:nvSpPr>
        <p:spPr>
          <a:xfrm>
            <a:off x="1187082" y="275682"/>
            <a:ext cx="12224120" cy="838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Думки вчителів щодо </a:t>
            </a: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місця інформатики в профільній школі</a:t>
            </a:r>
            <a:endParaRPr lang="uk-UA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70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803" y="1947580"/>
            <a:ext cx="1077397" cy="12929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38335" y="2162964"/>
            <a:ext cx="2907149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kern="0" spc="-64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Інформаційна безпека</a:t>
            </a:r>
            <a:endParaRPr lang="uk-UA" sz="21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803" y="3240480"/>
            <a:ext cx="1077397" cy="12929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638335" y="3455864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kern="0" spc="-64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Медіаграмотність</a:t>
            </a:r>
            <a:endParaRPr lang="uk-UA" sz="210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803" y="4482900"/>
            <a:ext cx="1077397" cy="129290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638335" y="4748764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uk-UA" sz="2100" b="1" kern="0" spc="-64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Штучний інтелект</a:t>
            </a:r>
            <a:endParaRPr lang="uk-UA" sz="210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76660B5-C16E-B949-88D3-DFE822606BDA}"/>
              </a:ext>
            </a:extLst>
          </p:cNvPr>
          <p:cNvSpPr txBox="1"/>
          <p:nvPr/>
        </p:nvSpPr>
        <p:spPr>
          <a:xfrm>
            <a:off x="4911688" y="6609495"/>
            <a:ext cx="9059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  <a:effectLst/>
                <a:latin typeface="Century" panose="02040604050505020304" pitchFamily="18" charset="0"/>
              </a:rPr>
              <a:t>64,9%</a:t>
            </a:r>
            <a:r>
              <a:rPr lang="uk-UA" sz="2000" dirty="0">
                <a:effectLst/>
                <a:latin typeface="Century" panose="02040604050505020304" pitchFamily="18" charset="0"/>
              </a:rPr>
              <a:t> вчителів </a:t>
            </a:r>
            <a:r>
              <a:rPr lang="uk-UA" sz="2000" dirty="0">
                <a:solidFill>
                  <a:srgbClr val="FF0000"/>
                </a:solidFill>
                <a:effectLst/>
                <a:latin typeface="Century" panose="02040604050505020304" pitchFamily="18" charset="0"/>
              </a:rPr>
              <a:t>підтримує впровадження</a:t>
            </a:r>
            <a:r>
              <a:rPr lang="uk-UA" sz="2000" dirty="0">
                <a:effectLst/>
                <a:latin typeface="Century" panose="02040604050505020304" pitchFamily="18" charset="0"/>
              </a:rPr>
              <a:t> профільної середньої </a:t>
            </a:r>
            <a:r>
              <a:rPr lang="uk-UA" sz="2000" dirty="0" smtClean="0">
                <a:effectLst/>
                <a:latin typeface="Century" panose="02040604050505020304" pitchFamily="18" charset="0"/>
              </a:rPr>
              <a:t>освіти</a:t>
            </a:r>
            <a:endParaRPr lang="en-US" sz="2000" dirty="0" smtClean="0">
              <a:effectLst/>
              <a:latin typeface="Century" panose="02040604050505020304" pitchFamily="18" charset="0"/>
            </a:endParaRPr>
          </a:p>
          <a:p>
            <a:r>
              <a:rPr lang="uk-UA" sz="2000" dirty="0" smtClean="0">
                <a:effectLst/>
                <a:latin typeface="Century" panose="02040604050505020304" pitchFamily="18" charset="0"/>
              </a:rPr>
              <a:t>21,5 </a:t>
            </a:r>
            <a:r>
              <a:rPr lang="uk-UA" sz="2000" dirty="0">
                <a:effectLst/>
                <a:latin typeface="Century" panose="02040604050505020304" pitchFamily="18" charset="0"/>
              </a:rPr>
              <a:t>% – не </a:t>
            </a:r>
            <a:r>
              <a:rPr lang="uk-UA" sz="2000" dirty="0" smtClean="0">
                <a:effectLst/>
                <a:latin typeface="Century" panose="02040604050505020304" pitchFamily="18" charset="0"/>
              </a:rPr>
              <a:t>визначилися</a:t>
            </a:r>
            <a:endParaRPr lang="en-US" sz="2000" dirty="0">
              <a:latin typeface="Century" panose="02040604050505020304" pitchFamily="18" charset="0"/>
            </a:endParaRPr>
          </a:p>
          <a:p>
            <a:r>
              <a:rPr lang="uk-UA" sz="2000" dirty="0" smtClean="0">
                <a:effectLst/>
                <a:latin typeface="Century" panose="02040604050505020304" pitchFamily="18" charset="0"/>
              </a:rPr>
              <a:t>8,8 </a:t>
            </a:r>
            <a:r>
              <a:rPr lang="uk-UA" sz="2000" dirty="0">
                <a:effectLst/>
                <a:latin typeface="Century" panose="02040604050505020304" pitchFamily="18" charset="0"/>
              </a:rPr>
              <a:t>% не підтримує </a:t>
            </a:r>
            <a:r>
              <a:rPr lang="uk-UA" sz="2000" dirty="0" smtClean="0">
                <a:effectLst/>
                <a:latin typeface="Century" panose="02040604050505020304" pitchFamily="18" charset="0"/>
              </a:rPr>
              <a:t>взагалі</a:t>
            </a:r>
            <a:endParaRPr lang="uk-UA" sz="2000" dirty="0">
              <a:latin typeface="Century" panose="020406040505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r="64359"/>
          <a:stretch/>
        </p:blipFill>
        <p:spPr>
          <a:xfrm>
            <a:off x="1187082" y="4221192"/>
            <a:ext cx="3589776" cy="3750637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7"/>
          <a:srcRect t="25241"/>
          <a:stretch/>
        </p:blipFill>
        <p:spPr>
          <a:xfrm>
            <a:off x="46822" y="1158944"/>
            <a:ext cx="3539613" cy="3017189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187082" y="275682"/>
            <a:ext cx="12224120" cy="838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Думки вчителів щодо </a:t>
            </a: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місця інформатики в профільній школі</a:t>
            </a:r>
            <a:endParaRPr lang="uk-UA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20" y="1507126"/>
            <a:ext cx="9431319" cy="388754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12491" y="5367437"/>
            <a:ext cx="7698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«Вкажіть основний шлях інтеграції інформатики з іншими шкільними предметами в профільній школі»</a:t>
            </a:r>
          </a:p>
        </p:txBody>
      </p:sp>
      <p:pic>
        <p:nvPicPr>
          <p:cNvPr id="1026" name="Picture 2" descr="Курси робототехніки для дітей від 6 років - Digital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107" y="1545098"/>
            <a:ext cx="3546651" cy="2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7037" y="4286569"/>
            <a:ext cx="5170293" cy="3577509"/>
          </a:xfrm>
          <a:prstGeom prst="rect">
            <a:avLst/>
          </a:prstGeom>
        </p:spPr>
      </p:pic>
      <p:pic>
        <p:nvPicPr>
          <p:cNvPr id="1030" name="Picture 6" descr="http://qrcoder.ru/code/?https%3A%2F%2Fdoi.org%2F10.32405%2F2411-1317-2023-3-132-143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0" y="5880021"/>
            <a:ext cx="2263822" cy="22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93182" y="7011932"/>
            <a:ext cx="6526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СТАТТЯ:</a:t>
            </a:r>
            <a:r>
              <a:rPr lang="uk-UA" sz="2000" dirty="0" smtClean="0">
                <a:solidFill>
                  <a:schemeClr val="accent1"/>
                </a:solidFill>
              </a:rPr>
              <a:t> «Особливості підготовки майбутніх учителів до впровадження інтегративного підходу в освітній процес»</a:t>
            </a:r>
            <a:endParaRPr lang="uk-UA" sz="2000" dirty="0">
              <a:solidFill>
                <a:schemeClr val="accent1"/>
              </a:solidFill>
            </a:endParaRPr>
          </a:p>
        </p:txBody>
      </p:sp>
      <p:sp>
        <p:nvSpPr>
          <p:cNvPr id="12" name="Text 0"/>
          <p:cNvSpPr/>
          <p:nvPr/>
        </p:nvSpPr>
        <p:spPr>
          <a:xfrm>
            <a:off x="1187082" y="275682"/>
            <a:ext cx="12224120" cy="838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Думки вчителів щодо </a:t>
            </a: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місця інформатики в профільній школі</a:t>
            </a:r>
            <a:endParaRPr lang="uk-UA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62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0"/>
          <p:cNvSpPr/>
          <p:nvPr/>
        </p:nvSpPr>
        <p:spPr>
          <a:xfrm>
            <a:off x="1187082" y="275682"/>
            <a:ext cx="12224120" cy="838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Думки вчителів щодо </a:t>
            </a: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місця інформатики в профільній школі</a:t>
            </a:r>
            <a:endParaRPr lang="uk-UA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90044" y="6494311"/>
            <a:ext cx="5706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«Не підтримую в тому варіанті, що пропонується даним стандартом»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014" y="5698044"/>
            <a:ext cx="793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«Не підтримую, оскільки не буде відповідного оснащення та фінансування, а буде лише імітація бурхливої діяльності»</a:t>
            </a:r>
            <a:endParaRPr lang="uk-UA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52508" y="4746168"/>
            <a:ext cx="6460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«Підтримую, але після закінчення війни»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6215" y="1675451"/>
            <a:ext cx="7711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«Підтримую за умови відповідного матеріально-технічного забезпечення освітнього процесу»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848" y="1199198"/>
            <a:ext cx="3000950" cy="2605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129" y="3099989"/>
            <a:ext cx="3637321" cy="2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68129" y="1455174"/>
            <a:ext cx="10874476" cy="6604917"/>
          </a:xfrm>
          <a:prstGeom prst="rect">
            <a:avLst/>
          </a:prstGeom>
          <a:ln/>
        </p:spPr>
      </p:pic>
      <p:sp>
        <p:nvSpPr>
          <p:cNvPr id="7" name="Прямоугольник 4"/>
          <p:cNvSpPr/>
          <p:nvPr/>
        </p:nvSpPr>
        <p:spPr>
          <a:xfrm>
            <a:off x="294968" y="132925"/>
            <a:ext cx="13745497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Шляхи реалізації </a:t>
            </a:r>
            <a:r>
              <a:rPr lang="uk-UA" sz="3200" b="1" kern="0" spc="-107" dirty="0" err="1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інформатичної</a:t>
            </a: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 освітньої складової</a:t>
            </a:r>
          </a:p>
          <a:p>
            <a:pPr algn="ctr"/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в змісті профільної середньої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19647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круглений прямокутник 15"/>
          <p:cNvSpPr/>
          <p:nvPr/>
        </p:nvSpPr>
        <p:spPr>
          <a:xfrm>
            <a:off x="7836307" y="4449599"/>
            <a:ext cx="5840362" cy="33429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1002890" y="4449599"/>
            <a:ext cx="5840362" cy="33429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490" y="829467"/>
            <a:ext cx="3431459" cy="1155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16" y="1966108"/>
            <a:ext cx="7676227" cy="1977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4"/>
          <p:cNvSpPr/>
          <p:nvPr/>
        </p:nvSpPr>
        <p:spPr>
          <a:xfrm>
            <a:off x="294968" y="132925"/>
            <a:ext cx="13745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Основний рівень вивчення інформатики</a:t>
            </a:r>
          </a:p>
          <a:p>
            <a:pPr algn="ctr">
              <a:spcAft>
                <a:spcPts val="0"/>
              </a:spcAft>
            </a:pP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(базове вивчення)</a:t>
            </a:r>
            <a:endParaRPr lang="uk-UA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071717" y="5160626"/>
            <a:ext cx="5653547" cy="1099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 </a:t>
            </a:r>
            <a:r>
              <a:rPr lang="uk-UA" sz="24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інформаційні системи.</a:t>
            </a:r>
          </a:p>
          <a:p>
            <a:pPr algn="ctr"/>
            <a:r>
              <a:rPr lang="uk-UA" sz="24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Особисте інформаційне </a:t>
            </a:r>
            <a:r>
              <a:rPr lang="uk-UA" sz="24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середовище</a:t>
            </a:r>
            <a:endParaRPr lang="uk-UA" sz="2400" dirty="0">
              <a:ln w="0"/>
              <a:solidFill>
                <a:srgbClr val="7030A0"/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1071717" y="6549288"/>
            <a:ext cx="5653548" cy="1099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Цифрова </a:t>
            </a:r>
            <a:r>
              <a:rPr lang="uk-UA" sz="24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комунікація. Інформаційна </a:t>
            </a:r>
            <a:r>
              <a:rPr lang="uk-UA" sz="24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безпека</a:t>
            </a:r>
            <a:endParaRPr lang="uk-UA" sz="2400" dirty="0">
              <a:ln w="0"/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7929716" y="5160626"/>
            <a:ext cx="5653547" cy="1099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 </a:t>
            </a:r>
            <a:r>
              <a:rPr lang="uk-UA" sz="24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розроблення інформаційних </a:t>
            </a:r>
            <a:r>
              <a:rPr lang="uk-UA" sz="24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продуктів</a:t>
            </a:r>
            <a:endParaRPr lang="uk-UA" sz="2400" dirty="0">
              <a:ln w="0"/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929715" y="6549288"/>
            <a:ext cx="5653547" cy="1099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Інформаційне</a:t>
            </a:r>
            <a:r>
              <a:rPr lang="ru-RU" sz="24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моделювання</a:t>
            </a:r>
            <a:r>
              <a:rPr lang="ru-RU" sz="24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400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засіб</a:t>
            </a:r>
            <a:r>
              <a:rPr lang="ru-RU" sz="24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вирішення</a:t>
            </a:r>
            <a:r>
              <a:rPr lang="ru-RU" sz="24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прикладних</a:t>
            </a:r>
            <a:r>
              <a:rPr lang="ru-RU" sz="24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</a:t>
            </a:r>
            <a:endParaRPr lang="ru-RU" sz="2400" dirty="0">
              <a:ln w="0"/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516" y="4646496"/>
            <a:ext cx="204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І</a:t>
            </a:r>
            <a: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ПІВРІЧЧЯ</a:t>
            </a:r>
            <a:endParaRPr lang="uk-UA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33935" y="4646496"/>
            <a:ext cx="204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ІІ</a:t>
            </a:r>
            <a: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ПІВРІЧЧЯ</a:t>
            </a:r>
            <a:endParaRPr lang="uk-UA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xmlns="" id="{24A374F5-F929-7E0B-792A-15659A9AF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345838"/>
              </p:ext>
            </p:extLst>
          </p:nvPr>
        </p:nvGraphicFramePr>
        <p:xfrm>
          <a:off x="1170038" y="1936956"/>
          <a:ext cx="12870427" cy="4385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0932">
                  <a:extLst>
                    <a:ext uri="{9D8B030D-6E8A-4147-A177-3AD203B41FA5}">
                      <a16:colId xmlns:a16="http://schemas.microsoft.com/office/drawing/2014/main" xmlns="" val="3108953352"/>
                    </a:ext>
                  </a:extLst>
                </a:gridCol>
                <a:gridCol w="2254295">
                  <a:extLst>
                    <a:ext uri="{9D8B030D-6E8A-4147-A177-3AD203B41FA5}">
                      <a16:colId xmlns:a16="http://schemas.microsoft.com/office/drawing/2014/main" xmlns="" val="3384561439"/>
                    </a:ext>
                  </a:extLst>
                </a:gridCol>
                <a:gridCol w="2157680"/>
                <a:gridCol w="1191556">
                  <a:extLst>
                    <a:ext uri="{9D8B030D-6E8A-4147-A177-3AD203B41FA5}">
                      <a16:colId xmlns:a16="http://schemas.microsoft.com/office/drawing/2014/main" xmlns="" val="2962331760"/>
                    </a:ext>
                  </a:extLst>
                </a:gridCol>
                <a:gridCol w="1255964">
                  <a:extLst>
                    <a:ext uri="{9D8B030D-6E8A-4147-A177-3AD203B41FA5}">
                      <a16:colId xmlns:a16="http://schemas.microsoft.com/office/drawing/2014/main" xmlns="" val="475915113"/>
                    </a:ext>
                  </a:extLst>
                </a:gridCol>
              </a:tblGrid>
              <a:tr h="491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Освітня компонента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 (І сем)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(2 сем)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клас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4139720"/>
                  </a:ext>
                </a:extLst>
              </a:tr>
              <a:tr h="97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Усього годин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обов’язкові (спільні для всіх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7515879"/>
                  </a:ext>
                </a:extLst>
              </a:tr>
              <a:tr h="97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 для розподілу між обов’язковими ОК</a:t>
                      </a:r>
                      <a:endParaRPr lang="ru-RU" sz="24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kern="12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kern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kern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kern="12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kern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kern="12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kern="1200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7790751"/>
                  </a:ext>
                </a:extLst>
              </a:tr>
              <a:tr h="97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 smtClean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 для розподілу між вибірковими</a:t>
                      </a:r>
                      <a:r>
                        <a:rPr lang="uk-UA" sz="2400" baseline="0" dirty="0" smtClean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</a:t>
                      </a:r>
                      <a:r>
                        <a:rPr lang="uk-UA" sz="2400" dirty="0" smtClean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kern="1200" dirty="0" smtClean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kern="12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kern="12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kern="12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b="1" kern="1200" dirty="0" smtClean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kern="12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3396977"/>
                  </a:ext>
                </a:extLst>
              </a:tr>
              <a:tr h="97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Всого</a:t>
                      </a:r>
                      <a:r>
                        <a:rPr lang="ru-RU" sz="24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годин, </a:t>
                      </a:r>
                      <a:r>
                        <a:rPr lang="ru-RU" sz="24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24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фінансуються</a:t>
                      </a:r>
                      <a:r>
                        <a:rPr lang="ru-RU" sz="2400" baseline="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 державного бюджету</a:t>
                      </a:r>
                      <a:endParaRPr lang="ru-RU" sz="2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b="1" kern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b="1" kern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b="1" kern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b="1" kern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40077517"/>
                  </a:ext>
                </a:extLst>
              </a:tr>
            </a:tbl>
          </a:graphicData>
        </a:graphic>
      </p:graphicFrame>
      <p:sp>
        <p:nvSpPr>
          <p:cNvPr id="7" name="Прямоугольник 10"/>
          <p:cNvSpPr/>
          <p:nvPr/>
        </p:nvSpPr>
        <p:spPr>
          <a:xfrm>
            <a:off x="1848465" y="6635798"/>
            <a:ext cx="11513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 кількості годин за блокам освітніх компонент залежно від класу для </a:t>
            </a:r>
            <a:r>
              <a:rPr lang="en-US" sz="20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STEAM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-кластеру (профілі з поглибленим вивченням математики, інформатики та технологій) </a:t>
            </a:r>
          </a:p>
        </p:txBody>
      </p:sp>
      <p:sp>
        <p:nvSpPr>
          <p:cNvPr id="8" name="Прямоугольник 4"/>
          <p:cNvSpPr/>
          <p:nvPr/>
        </p:nvSpPr>
        <p:spPr>
          <a:xfrm>
            <a:off x="294968" y="132925"/>
            <a:ext cx="13745497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Шляхи реалізації </a:t>
            </a:r>
            <a:r>
              <a:rPr lang="uk-UA" sz="3200" b="1" kern="0" spc="-107" dirty="0" err="1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інформатичної</a:t>
            </a: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 освітньої складової</a:t>
            </a:r>
          </a:p>
          <a:p>
            <a:pPr algn="ctr"/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в змісті профільної середньої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36097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294968" y="132925"/>
            <a:ext cx="13745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Поглиблений рівень вивчення інформатики</a:t>
            </a:r>
          </a:p>
          <a:p>
            <a:pPr algn="ctr">
              <a:spcAft>
                <a:spcPts val="0"/>
              </a:spcAft>
            </a:pP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(профільне вивчення)</a:t>
            </a:r>
            <a:endParaRPr lang="uk-UA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="" xmlns:a16="http://schemas.microsoft.com/office/drawing/2014/main" id="{1BBAB89D-DEA6-7747-9A73-4EC7A8D3E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826" y="5723753"/>
            <a:ext cx="3195484" cy="1974903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707922" y="1499121"/>
            <a:ext cx="13224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          Вивчення </a:t>
            </a: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інформатики на поглибленому рівні забезпечується </a:t>
            </a:r>
            <a:r>
              <a:rPr lang="uk-UA" sz="2400" b="1" dirty="0">
                <a:solidFill>
                  <a:srgbClr val="FF0000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поглибленням та розширенням змісту</a:t>
            </a: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 навчання інформатики на основному рівні відповідно до Державного стандарту профільної середньої освіти і має відбуватися за модельною навчальною програмою «Інформатика. 10 – 12 класи. Поглиблений рівень».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07922" y="3367109"/>
            <a:ext cx="13224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Для профілів з поглибленим вивченням математики, інформатики та технологій STEM-кластеру рекомендуємо окремо вивчати предмети </a:t>
            </a:r>
            <a:r>
              <a:rPr lang="uk-UA" sz="2400" b="1" dirty="0">
                <a:latin typeface="Century" panose="02040604050505020304" pitchFamily="18" charset="0"/>
                <a:ea typeface="Times New Roman" panose="02020603050405020304" pitchFamily="18" charset="0"/>
              </a:rPr>
              <a:t>«Алгебра і початки аналізу» </a:t>
            </a: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400" b="1" dirty="0">
                <a:latin typeface="Century" panose="02040604050505020304" pitchFamily="18" charset="0"/>
                <a:ea typeface="Times New Roman" panose="02020603050405020304" pitchFamily="18" charset="0"/>
              </a:rPr>
              <a:t>«Геометрія»</a:t>
            </a: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 у 10 – 12 класах. Для поглиблення математичної підготовки учнів, що навчаються за профілями з поглибленим вивченням математики, інформатики та технологій STEM-кластеру, залежно від освітніх потреб, можна вивчати такі </a:t>
            </a:r>
            <a:r>
              <a:rPr lang="uk-UA" sz="2400" b="1" dirty="0">
                <a:solidFill>
                  <a:srgbClr val="FF0000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спецкурси: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042219" y="5675433"/>
            <a:ext cx="4326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Математична логіка</a:t>
            </a:r>
            <a:endParaRPr lang="uk-UA" sz="20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Дискретна математика</a:t>
            </a:r>
            <a:endParaRPr lang="uk-UA" sz="20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Теорія ймовірностей</a:t>
            </a:r>
            <a:endParaRPr lang="uk-UA" sz="20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Математичне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моделювання</a:t>
            </a:r>
            <a:endParaRPr lang="uk-UA" sz="2000" dirty="0"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889522" y="5624388"/>
            <a:ext cx="3991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Аналіз даних</a:t>
            </a:r>
            <a:endParaRPr lang="uk-UA" sz="20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Криптографія</a:t>
            </a:r>
            <a:endParaRPr lang="uk-UA" sz="20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Теорія ігор</a:t>
            </a:r>
            <a:r>
              <a:rPr lang="uk-UA" sz="2000" dirty="0">
                <a:latin typeface="Noto Sans Symbols"/>
                <a:ea typeface="Times New Roman" panose="02020603050405020304" pitchFamily="18" charset="0"/>
                <a:cs typeface="Noto Sans Symbols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у програмуванні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617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294968" y="132925"/>
            <a:ext cx="13745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Поглиблений рівень вивчення інформатики</a:t>
            </a:r>
          </a:p>
          <a:p>
            <a:pPr algn="ctr">
              <a:spcAft>
                <a:spcPts val="0"/>
              </a:spcAft>
            </a:pP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(профільне вивчення)</a:t>
            </a:r>
            <a:endParaRPr lang="uk-UA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51000"/>
              </p:ext>
            </p:extLst>
          </p:nvPr>
        </p:nvGraphicFramePr>
        <p:xfrm>
          <a:off x="550608" y="1667343"/>
          <a:ext cx="13489857" cy="59619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40192"/>
                <a:gridCol w="9055511"/>
                <a:gridCol w="2394154"/>
              </a:tblGrid>
              <a:tr h="298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Назва спецкурсу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Мета вивчення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effectLst/>
                        </a:rPr>
                        <a:t>Методичне забезпечення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 anchor="ctr"/>
                </a:tc>
              </a:tr>
              <a:tr h="596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</a:rPr>
                        <a:t>Теоретичні основи інформатики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формування в учнів/учениць знань про математичні основи функціонування цифрових пристроїв та інформаційних технологій, що є фундаментом для подальшого оволодіння знаннями в цій галузі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НП, навч. посіб., цифровий додаток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</a:tr>
              <a:tr h="596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</a:rPr>
                        <a:t>Бази даних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формування в учнів/учениць знань про теоретичні основи </a:t>
                      </a:r>
                      <a:r>
                        <a:rPr lang="uk-UA" sz="1600" dirty="0" err="1">
                          <a:effectLst/>
                        </a:rPr>
                        <a:t>проєктування</a:t>
                      </a:r>
                      <a:r>
                        <a:rPr lang="uk-UA" sz="1600" dirty="0">
                          <a:effectLst/>
                        </a:rPr>
                        <a:t> та функціонування баз даних, навичок створення та управління базами даних, вміння організовувати цілісність даних та їх захист.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НП, навч. посіб., цифровий додаток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</a:tr>
              <a:tr h="104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err="1">
                          <a:solidFill>
                            <a:srgbClr val="C00000"/>
                          </a:solidFill>
                          <a:effectLst/>
                        </a:rPr>
                        <a:t>Вебтехнології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формування в учнів/учениць навичок створення та розробки веб-сайтів, знань про основні технології веб-розробки (HTML, CSS, </a:t>
                      </a:r>
                      <a:r>
                        <a:rPr lang="uk-UA" sz="1600" dirty="0" err="1">
                          <a:effectLst/>
                        </a:rPr>
                        <a:t>JavaScript</a:t>
                      </a:r>
                      <a:r>
                        <a:rPr lang="uk-UA" sz="1600" dirty="0">
                          <a:effectLst/>
                        </a:rPr>
                        <a:t>), розвиток вміння працювати з інструментами для створення інтерактивних та функціональних веб-ресурсів, розвиток критичного мислення і творчих здібностей через створення власних веб-проектів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НП, навч. посіб., цифровий додаток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</a:tr>
              <a:tr h="745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</a:rPr>
                        <a:t>3D моделювання / 3D-графіка та анімація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вивчення учнями/ученицями основ створення тривимірних моделей за допомогою спеціалізованих програм, розвиток просторового мислення, творчих здібностей та навичок візуалізації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НП, навч. посіб., цифровий додаток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</a:tr>
              <a:tr h="447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err="1">
                          <a:solidFill>
                            <a:srgbClr val="C00000"/>
                          </a:solidFill>
                          <a:effectLst/>
                        </a:rPr>
                        <a:t>Кібербезпека</a:t>
                      </a: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</a:rPr>
                        <a:t> та захист інформації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вивчення учнями/ученицями основ захисту даних і інформаційних систем від загроз в кіберпросторі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НП, навч. посіб., цифровий додаток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</a:tr>
              <a:tr h="298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</a:rPr>
                        <a:t>Робототехніка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вивчення учнями/ученицями основ проектування, складання та програмування роботів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НП, навч. посіб., цифровий додаток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</a:tr>
              <a:tr h="447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</a:rPr>
                        <a:t>Основи керування </a:t>
                      </a:r>
                      <a:r>
                        <a:rPr lang="uk-UA" sz="1600" b="1" dirty="0" err="1">
                          <a:solidFill>
                            <a:srgbClr val="C00000"/>
                          </a:solidFill>
                          <a:effectLst/>
                        </a:rPr>
                        <a:t>дронами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вивчення учнями/ученицями основ управління та програмування БПЛА, навчальні польоти на дронах в комп'ютерному симуляторі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НП, навч. посіб., цифровий додаток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</a:tr>
              <a:tr h="745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</a:rPr>
                        <a:t>Технології штучного інтелекту</a:t>
                      </a:r>
                      <a:endParaRPr lang="uk-UA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знайомство учнів/учениць з основами штучного інтелекту, його застосуванням у різних сферах життя та принципами роботи основних технологій, таких як машинне навчання, нейронні мережі, обробка природної мови та комп'ютерний зір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НП, </a:t>
                      </a:r>
                      <a:r>
                        <a:rPr lang="uk-UA" sz="1600" dirty="0" err="1">
                          <a:effectLst/>
                        </a:rPr>
                        <a:t>навч</a:t>
                      </a:r>
                      <a:r>
                        <a:rPr lang="uk-UA" sz="1600" dirty="0">
                          <a:effectLst/>
                        </a:rPr>
                        <a:t>. </a:t>
                      </a:r>
                      <a:r>
                        <a:rPr lang="uk-UA" sz="1600" dirty="0" err="1">
                          <a:effectLst/>
                        </a:rPr>
                        <a:t>посіб</a:t>
                      </a:r>
                      <a:r>
                        <a:rPr lang="uk-UA" sz="1600" dirty="0">
                          <a:effectLst/>
                        </a:rPr>
                        <a:t>., цифровий додаток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8646" marR="486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0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 descr="preencoded.png">
            <a:extLst>
              <a:ext uri="{FF2B5EF4-FFF2-40B4-BE49-F238E27FC236}">
                <a16:creationId xmlns="" xmlns:a16="http://schemas.microsoft.com/office/drawing/2014/main" id="{588F4027-AFD1-E346-9A32-904091EDA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986" y="5860700"/>
            <a:ext cx="3395834" cy="2098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2" descr="preencoded.png">
            <a:extLst>
              <a:ext uri="{FF2B5EF4-FFF2-40B4-BE49-F238E27FC236}">
                <a16:creationId xmlns="" xmlns:a16="http://schemas.microsoft.com/office/drawing/2014/main" id="{9C811834-F948-354C-8F54-B37656FAF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0" t="7863" r="5355" b="5914"/>
          <a:stretch/>
        </p:blipFill>
        <p:spPr>
          <a:xfrm>
            <a:off x="11021960" y="4503173"/>
            <a:ext cx="3313472" cy="2054943"/>
          </a:xfrm>
          <a:prstGeom prst="snip2DiagRect">
            <a:avLst>
              <a:gd name="adj1" fmla="val 1155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4"/>
          <p:cNvSpPr/>
          <p:nvPr/>
        </p:nvSpPr>
        <p:spPr>
          <a:xfrm>
            <a:off x="294968" y="320293"/>
            <a:ext cx="13745497" cy="60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kern="0" spc="-107" dirty="0" err="1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Вивчення</a:t>
            </a:r>
            <a:r>
              <a:rPr lang="ru-RU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ru-RU" sz="3200" b="1" kern="0" spc="-107" dirty="0" err="1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інформатики</a:t>
            </a:r>
            <a:r>
              <a:rPr lang="ru-RU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 в межах </a:t>
            </a:r>
            <a:r>
              <a:rPr lang="ru-RU" sz="3200" b="1" kern="0" spc="-107" dirty="0" err="1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вибіркового</a:t>
            </a:r>
            <a:r>
              <a:rPr lang="ru-RU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ru-RU" sz="3200" b="1" kern="0" spc="-107" dirty="0" err="1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освітнього</a:t>
            </a:r>
            <a:r>
              <a:rPr lang="ru-RU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 компоненту</a:t>
            </a:r>
            <a:endParaRPr lang="uk-UA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698089" y="1044295"/>
            <a:ext cx="134996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Вивчення інформатики на основному рівні лише в 10 класі академічного ліцею з одного боку та посилення вимог до випускників закладів загальної середньої освіти щодо рівня сформованості їх цифрової компетентності з іншого боку зумовлюють </a:t>
            </a:r>
            <a:r>
              <a:rPr lang="uk-UA" sz="2400" b="1" dirty="0">
                <a:latin typeface="Century" panose="02040604050505020304" pitchFamily="18" charset="0"/>
                <a:ea typeface="Times New Roman" panose="02020603050405020304" pitchFamily="18" charset="0"/>
              </a:rPr>
              <a:t>необхідність посилення вивчення інформатики в усіх профілях навчання</a:t>
            </a: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54332" y="2696484"/>
            <a:ext cx="134434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           Пропонуємо </a:t>
            </a:r>
            <a:r>
              <a:rPr lang="uk-UA" sz="2400" b="1" dirty="0">
                <a:latin typeface="Century" panose="02040604050505020304" pitchFamily="18" charset="0"/>
                <a:ea typeface="Times New Roman" panose="02020603050405020304" pitchFamily="18" charset="0"/>
              </a:rPr>
              <a:t>інтегрувати в освітній процес</a:t>
            </a: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 будь якого профілю навчання навчальні предмети, зміст яких охоплює перспективні сучасні напрями розвитку інформаційних технологій, та які дають змогу учням глибше ознайомитися з можливостями використання ІТ в предметній галузі, що відповідає обраному профілю навчання.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268359" y="4635476"/>
            <a:ext cx="73152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таких предметів (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спецкурсів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можна віднести: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Інформаційна безпека та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медіаграмотність</a:t>
            </a:r>
            <a:endParaRPr lang="uk-UA" sz="20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Основи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медіаграмотності</a:t>
            </a:r>
            <a:endParaRPr lang="uk-UA" sz="20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Основи штучного інтелекту</a:t>
            </a:r>
            <a:endParaRPr lang="uk-UA" sz="20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Інформаційні технології в обраній галузі</a:t>
            </a:r>
            <a:endParaRPr lang="uk-UA" sz="20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Комп’ютерне моделювання в обраній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галузі</a:t>
            </a:r>
            <a:endParaRPr lang="uk-UA" sz="2000" dirty="0" smtClean="0">
              <a:latin typeface="Noto Sans Symbols"/>
              <a:ea typeface="Times New Roman" panose="02020603050405020304" pitchFamily="18" charset="0"/>
              <a:cs typeface="Noto Sans Symbols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✔"/>
            </a:pPr>
            <a:r>
              <a:rPr lang="uk-UA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Вебтехнології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вебдизайн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78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62701" y="309738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Інформатика – ключ до майбутнього</a:t>
            </a:r>
            <a:endParaRPr lang="uk-UA" sz="3200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12339" y="1544478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80323" y="1578470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uk-UA" sz="2100" b="1" kern="0" spc="-64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1</a:t>
            </a:r>
            <a:endParaRPr lang="uk-UA" sz="2100">
              <a:latin typeface="Century" panose="020406040505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202055" y="1544478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uk-UA" sz="2000" b="1" kern="0" spc="-54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Критичне мислення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202055" y="1936787"/>
            <a:ext cx="5651029" cy="673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uk-UA" sz="2000" kern="0" spc="-29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Розвиток критичного мислення та </a:t>
            </a:r>
            <a:r>
              <a:rPr lang="uk-UA" sz="2000" kern="0" spc="-29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алгоритмічного</a:t>
            </a:r>
            <a:endParaRPr lang="en-US" sz="2000" kern="0" spc="-29" dirty="0" smtClean="0">
              <a:solidFill>
                <a:srgbClr val="272525"/>
              </a:solidFill>
              <a:latin typeface="Century" panose="02040604050505020304" pitchFamily="18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250"/>
              </a:lnSpc>
              <a:buNone/>
            </a:pPr>
            <a:r>
              <a:rPr lang="uk-UA" sz="2000" kern="0" spc="-29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підходу </a:t>
            </a:r>
            <a:r>
              <a:rPr lang="uk-UA" sz="2000" kern="0" spc="-29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до </a:t>
            </a:r>
            <a:r>
              <a:rPr lang="uk-UA" sz="2000" kern="0" spc="-29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розв'язання </a:t>
            </a:r>
            <a:r>
              <a:rPr lang="uk-UA" sz="2000" kern="0" spc="-29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задач.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12339" y="2718912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80323" y="275290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uk-UA" sz="2100" b="1" kern="0" spc="-64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2</a:t>
            </a:r>
            <a:endParaRPr lang="uk-UA" sz="2100">
              <a:latin typeface="Century" panose="020406040505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202055" y="2718912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uk-UA" sz="2000" b="1" kern="0" spc="-54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Навички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202055" y="3111223"/>
            <a:ext cx="574935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uk-UA" sz="2000" kern="0" spc="-29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Формування навичок програмування, </a:t>
            </a:r>
            <a:r>
              <a:rPr lang="uk-UA" sz="2000" kern="0" spc="-29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аналізу</a:t>
            </a:r>
            <a:endParaRPr lang="en-US" sz="2000" kern="0" spc="-29" dirty="0" smtClean="0">
              <a:solidFill>
                <a:srgbClr val="272525"/>
              </a:solidFill>
              <a:latin typeface="Century" panose="02040604050505020304" pitchFamily="18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250"/>
              </a:lnSpc>
              <a:buNone/>
            </a:pPr>
            <a:r>
              <a:rPr lang="uk-UA" sz="2000" kern="0" spc="-29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даних</a:t>
            </a:r>
            <a:r>
              <a:rPr lang="en-US" sz="2000" kern="0" spc="-29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uk-UA" sz="2000" kern="0" spc="-29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та </a:t>
            </a:r>
            <a:r>
              <a:rPr lang="uk-UA" sz="2000" kern="0" spc="-29" dirty="0" err="1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кібербезпеки</a:t>
            </a:r>
            <a:r>
              <a:rPr lang="uk-UA" sz="2000" kern="0" spc="-29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.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255506" y="1544478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323490" y="1578470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uk-UA" sz="2100" b="1" kern="0" spc="-64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3</a:t>
            </a:r>
            <a:endParaRPr lang="uk-UA" sz="2100">
              <a:latin typeface="Century" panose="020406040505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845222" y="1544478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uk-UA" sz="2000" b="1" kern="0" spc="-54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Профорієнтація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845222" y="1958584"/>
            <a:ext cx="6966704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kern="0" spc="-29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Підготовка до </a:t>
            </a:r>
            <a:r>
              <a:rPr lang="en-US" sz="2000" kern="0" spc="-29" dirty="0" err="1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майбутніх</a:t>
            </a:r>
            <a:r>
              <a:rPr lang="en-US" sz="2000" kern="0" spc="-29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29" dirty="0" err="1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професій</a:t>
            </a:r>
            <a:r>
              <a:rPr lang="en-US" sz="2000" kern="0" spc="-29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,</a:t>
            </a:r>
          </a:p>
          <a:p>
            <a:pPr marL="0" indent="0" algn="l">
              <a:lnSpc>
                <a:spcPts val="2250"/>
              </a:lnSpc>
              <a:buNone/>
            </a:pPr>
            <a:r>
              <a:rPr lang="en-US" sz="2000" kern="0" spc="-29" dirty="0" err="1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пов'язаних</a:t>
            </a:r>
            <a:r>
              <a:rPr lang="en-US" sz="2000" kern="0" spc="-29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29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з </a:t>
            </a:r>
            <a:r>
              <a:rPr lang="en-US" sz="2000" kern="0" spc="-29" dirty="0" err="1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інформаційними</a:t>
            </a:r>
            <a:r>
              <a:rPr lang="en-US" sz="2000" kern="0" spc="-29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kern="0" spc="-29" dirty="0" err="1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технологіями</a:t>
            </a:r>
            <a:r>
              <a:rPr lang="en-US" sz="2000" kern="0" spc="-29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.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255506" y="2718913"/>
            <a:ext cx="408265" cy="408265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323490" y="275290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uk-UA" sz="2100" b="1" kern="0" spc="-64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4</a:t>
            </a:r>
            <a:endParaRPr lang="uk-UA" sz="2100">
              <a:latin typeface="Century" panose="020406040505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845222" y="2718913"/>
            <a:ext cx="2367915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uk-UA" sz="2000" b="1" kern="0" spc="-54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Цифрова грамотність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835770" y="3182182"/>
            <a:ext cx="6966704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kern="0" spc="-29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Забезпечення цифрової грамотності населення.</a:t>
            </a:r>
            <a:endParaRPr lang="en-US" sz="2000" dirty="0">
              <a:latin typeface="Century" panose="02040604050505020304" pitchFamily="18" charset="0"/>
            </a:endParaRPr>
          </a:p>
        </p:txBody>
      </p:sp>
      <p:pic>
        <p:nvPicPr>
          <p:cNvPr id="20" name="Рисунок 19" descr="D:\MEGA\02_Інститут педагогічки НАПН\2024 - Тема однорічна\!!!СТАТТЯ\Загальни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b="18469"/>
          <a:stretch>
            <a:fillRect/>
          </a:stretch>
        </p:blipFill>
        <p:spPr bwMode="auto">
          <a:xfrm>
            <a:off x="1664023" y="4060502"/>
            <a:ext cx="10407110" cy="37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815276" y="396891"/>
            <a:ext cx="11566824" cy="63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Проблеми та виклики профільного навчання інформатики</a:t>
            </a:r>
          </a:p>
        </p:txBody>
      </p:sp>
      <p:sp>
        <p:nvSpPr>
          <p:cNvPr id="4" name="Shape 1"/>
          <p:cNvSpPr/>
          <p:nvPr/>
        </p:nvSpPr>
        <p:spPr>
          <a:xfrm>
            <a:off x="646985" y="2154435"/>
            <a:ext cx="3709511" cy="2292429"/>
          </a:xfrm>
          <a:prstGeom prst="roundRect">
            <a:avLst>
              <a:gd name="adj" fmla="val 395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0227" y="2377678"/>
            <a:ext cx="2695575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Фінансування</a:t>
            </a:r>
            <a:endParaRPr lang="en-US" sz="2100" dirty="0">
              <a:latin typeface="Century" panose="020406040505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70227" y="2843926"/>
            <a:ext cx="3263027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Недостатнє фінансування та застаріла матеріально-технічна база.</a:t>
            </a:r>
            <a:endParaRPr lang="en-US" sz="1650" dirty="0">
              <a:latin typeface="Century" panose="020406040505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572119" y="2154435"/>
            <a:ext cx="3709511" cy="2292429"/>
          </a:xfrm>
          <a:prstGeom prst="roundRect">
            <a:avLst>
              <a:gd name="adj" fmla="val 395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795361" y="2377678"/>
            <a:ext cx="2695575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Вчителі</a:t>
            </a:r>
            <a:endParaRPr lang="en-US" sz="2100" dirty="0">
              <a:latin typeface="Century" panose="020406040505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95361" y="2843926"/>
            <a:ext cx="3263027" cy="1379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Дефіцит кваліфікованих </a:t>
            </a:r>
            <a:r>
              <a:rPr lang="en-US" sz="1650" kern="0" spc="-34" dirty="0" err="1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вчителів</a:t>
            </a:r>
            <a:r>
              <a:rPr lang="en-US" sz="1650" kern="0" spc="-34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50" kern="0" spc="-34" dirty="0" err="1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інформатики</a:t>
            </a:r>
            <a:endParaRPr lang="en-US" sz="1650" dirty="0">
              <a:latin typeface="Century" panose="020406040505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46985" y="4662487"/>
            <a:ext cx="7634526" cy="1257657"/>
          </a:xfrm>
          <a:prstGeom prst="roundRect">
            <a:avLst>
              <a:gd name="adj" fmla="val 720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uk-UA" dirty="0">
              <a:latin typeface="Century" panose="020406040505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70227" y="4885729"/>
            <a:ext cx="2695575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kern="0" spc="-64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Мотивація</a:t>
            </a:r>
            <a:endParaRPr lang="en-US" sz="2100" dirty="0">
              <a:latin typeface="Century" panose="020406040505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70227" y="5351978"/>
            <a:ext cx="7188041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Відсутність мотивації учнів через неактуальність програм.</a:t>
            </a:r>
            <a:endParaRPr lang="en-US" sz="1650" dirty="0">
              <a:latin typeface="Century" panose="02040604050505020304" pitchFamily="18" charset="0"/>
            </a:endParaRPr>
          </a:p>
        </p:txBody>
      </p:sp>
      <p:pic>
        <p:nvPicPr>
          <p:cNvPr id="3074" name="Picture 2" descr="Чому пріоритети МОН на 2019 рік не відповідають на виклики шкільної освіти  - Погляди - Українська правда. Життя">
            <a:extLst>
              <a:ext uri="{FF2B5EF4-FFF2-40B4-BE49-F238E27FC236}">
                <a16:creationId xmlns="" xmlns:a16="http://schemas.microsoft.com/office/drawing/2014/main" id="{A847BFD8-0988-5A4E-B5EB-6ECA29E0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94" y="1867354"/>
            <a:ext cx="7115928" cy="47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364" y="249224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11364" y="328603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uk-UA" sz="2200" b="1" kern="0" spc="-67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Цифрові 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uk-UA" sz="2200" b="1" kern="0" spc="-67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лабораторії</a:t>
            </a:r>
            <a:endParaRPr lang="en-US" sz="2200" dirty="0">
              <a:latin typeface="Century" panose="020406040505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211364" y="4116692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uk-UA" sz="1750" kern="0" spc="-36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Забезпечення достатнього фінансування та оновлення матеріально-технічної бази.</a:t>
            </a:r>
            <a:endParaRPr lang="uk-UA" sz="1750" dirty="0">
              <a:latin typeface="Century" panose="020406040505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990" y="248089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503317" y="3344255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STEM-</a:t>
            </a:r>
            <a:r>
              <a:rPr lang="uk-UA" sz="2200" b="1" kern="0" spc="-67" dirty="0" err="1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проєкти</a:t>
            </a:r>
            <a:endParaRPr lang="en-US" sz="2200" dirty="0">
              <a:latin typeface="Century" panose="020406040505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8503317" y="3994971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uk-UA" sz="1750" kern="0" spc="-36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+</a:t>
            </a:r>
            <a:r>
              <a:rPr lang="en-US" sz="1750" kern="0" spc="-36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 </a:t>
            </a:r>
            <a:r>
              <a:rPr lang="uk-UA" sz="1750" kern="0" spc="-36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підвищення </a:t>
            </a:r>
            <a:r>
              <a:rPr lang="uk-UA" sz="1750" kern="0" spc="-36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кваліфікації вчителів інформатики</a:t>
            </a:r>
            <a:endParaRPr lang="uk-UA" sz="1750" dirty="0">
              <a:latin typeface="Century" panose="020406040505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712" y="249224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475712" y="328603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uk-UA" sz="2200" b="1" kern="0" spc="-67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Міжпредметна 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uk-UA" sz="2200" b="1" kern="0" spc="-67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інтеграція</a:t>
            </a:r>
            <a:endParaRPr lang="en-US" sz="2200" dirty="0">
              <a:latin typeface="Century" panose="020406040505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1475712" y="4116692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uk-UA" sz="1750" kern="0" spc="-36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Розробка сучасних навчальних програм.</a:t>
            </a:r>
            <a:endParaRPr lang="uk-UA" sz="1750">
              <a:latin typeface="Century" panose="02040604050505020304" pitchFamily="18" charset="0"/>
            </a:endParaRPr>
          </a:p>
        </p:txBody>
      </p:sp>
      <p:pic>
        <p:nvPicPr>
          <p:cNvPr id="2050" name="Picture 2" descr="STEM-освіта » КНЗ КОР &quot;Київський обласний інститут післядипломної освіти  педагогічних кадрів&quot;">
            <a:extLst>
              <a:ext uri="{FF2B5EF4-FFF2-40B4-BE49-F238E27FC236}">
                <a16:creationId xmlns="" xmlns:a16="http://schemas.microsoft.com/office/drawing/2014/main" id="{C04FED42-0DE4-D244-94E1-BE55669B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5" y="2139412"/>
            <a:ext cx="4250102" cy="43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"/>
          <p:cNvSpPr/>
          <p:nvPr/>
        </p:nvSpPr>
        <p:spPr>
          <a:xfrm>
            <a:off x="294968" y="526280"/>
            <a:ext cx="13745497" cy="60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Шляхи </a:t>
            </a:r>
            <a:r>
              <a:rPr lang="ru-RU" sz="3200" b="1" kern="0" spc="-107" dirty="0" err="1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вирішення</a:t>
            </a:r>
            <a:r>
              <a:rPr lang="ru-RU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 та </a:t>
            </a:r>
            <a:r>
              <a:rPr lang="ru-RU" sz="3200" b="1" kern="0" spc="-107" dirty="0" err="1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покращення</a:t>
            </a:r>
            <a:endParaRPr lang="ru-RU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335" y="2093054"/>
            <a:ext cx="6813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Century" panose="02040604050505020304" pitchFamily="18" charset="0"/>
              </a:rPr>
              <a:t>Запрошуємо бажаючих доєднатися в групу </a:t>
            </a:r>
            <a:r>
              <a:rPr lang="uk-UA" sz="24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ВЧИТЕЛІ ІНФОРМАТИКИ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за запрошувальним посиланням:</a:t>
            </a:r>
            <a:endParaRPr lang="uk-UA" sz="24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pic>
        <p:nvPicPr>
          <p:cNvPr id="13" name="Picture 2" descr="http://qrcoder.ru/code/?https%3A%2F%2Flib.iitta.gov.ua%2Fid%2Feprint%2F744847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14" y="4638583"/>
            <a:ext cx="3486228" cy="34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721" y="3742669"/>
            <a:ext cx="4076700" cy="4076700"/>
          </a:xfrm>
          <a:prstGeom prst="rect">
            <a:avLst/>
          </a:prstGeom>
        </p:spPr>
      </p:pic>
      <p:sp>
        <p:nvSpPr>
          <p:cNvPr id="16" name="Прямоугольник 1"/>
          <p:cNvSpPr/>
          <p:nvPr/>
        </p:nvSpPr>
        <p:spPr>
          <a:xfrm>
            <a:off x="8890000" y="2093054"/>
            <a:ext cx="56452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Century" panose="02040604050505020304" pitchFamily="18" charset="0"/>
              </a:rPr>
              <a:t>Познайомитися більш детально з параграфом монографії на тему : </a:t>
            </a:r>
            <a:r>
              <a:rPr lang="uk-UA" sz="24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ДОСЛІДЖЕННЯ </a:t>
            </a:r>
            <a:r>
              <a:rPr lang="uk-UA" sz="2400" b="1" dirty="0">
                <a:solidFill>
                  <a:schemeClr val="accent1"/>
                </a:solidFill>
                <a:latin typeface="Century" panose="02040604050505020304" pitchFamily="18" charset="0"/>
              </a:rPr>
              <a:t>ШЛЯХІВ УПРОВАДЖЕННЯ ПРЕДМЕТУ «ІНФОРМАТИКА»  В ПРОФІЛЬНУ СЕРЕДНЮ </a:t>
            </a:r>
            <a:r>
              <a:rPr lang="uk-UA" sz="24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ОСВІТУ </a:t>
            </a:r>
            <a:r>
              <a:rPr lang="uk-UA" sz="2400" dirty="0" smtClean="0">
                <a:latin typeface="Century" panose="02040604050505020304" pitchFamily="18" charset="0"/>
              </a:rPr>
              <a:t>можна</a:t>
            </a:r>
            <a:r>
              <a:rPr lang="uk-UA" sz="24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за </a:t>
            </a:r>
            <a:r>
              <a:rPr lang="uk-UA" sz="2400" dirty="0" err="1" smtClean="0">
                <a:solidFill>
                  <a:srgbClr val="FF0000"/>
                </a:solidFill>
                <a:latin typeface="Century" panose="02040604050505020304" pitchFamily="18" charset="0"/>
              </a:rPr>
              <a:t>лінком</a:t>
            </a:r>
            <a:endParaRPr lang="uk-UA" sz="24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07" y="2093054"/>
            <a:ext cx="2044700" cy="2044700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4254537" y="483416"/>
            <a:ext cx="61975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Дякую за увагу !</a:t>
            </a:r>
            <a:endParaRPr lang="uk-UA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17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9" y="1146437"/>
            <a:ext cx="10060669" cy="42407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463" y="3345451"/>
            <a:ext cx="8301415" cy="471564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04729" y="5703272"/>
            <a:ext cx="482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entury" panose="02040604050505020304" pitchFamily="18" charset="0"/>
                <a:ea typeface="Times New Roman" panose="02020603050405020304" pitchFamily="18" charset="0"/>
              </a:rPr>
              <a:t>Результати </a:t>
            </a:r>
            <a:r>
              <a:rPr lang="uk-UA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щорічного </a:t>
            </a:r>
            <a:r>
              <a:rPr lang="uk-UA" dirty="0">
                <a:latin typeface="Century" panose="02040604050505020304" pitchFamily="18" charset="0"/>
                <a:ea typeface="Times New Roman" panose="02020603050405020304" pitchFamily="18" charset="0"/>
              </a:rPr>
              <a:t>статистичного дослідження </a:t>
            </a:r>
            <a:r>
              <a:rPr lang="uk-UA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глобальною </a:t>
            </a:r>
            <a:r>
              <a:rPr lang="uk-UA" dirty="0">
                <a:latin typeface="Century" panose="02040604050505020304" pitchFamily="18" charset="0"/>
                <a:ea typeface="Times New Roman" panose="02020603050405020304" pitchFamily="18" charset="0"/>
              </a:rPr>
              <a:t>соціальною креативною агенцією </a:t>
            </a:r>
            <a:r>
              <a:rPr lang="en-US" i="1" dirty="0">
                <a:latin typeface="Century" panose="02040604050505020304" pitchFamily="18" charset="0"/>
                <a:ea typeface="Times New Roman" panose="02020603050405020304" pitchFamily="18" charset="0"/>
              </a:rPr>
              <a:t>We Are Social</a:t>
            </a:r>
            <a:r>
              <a:rPr lang="en-US" dirty="0">
                <a:latin typeface="Century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Century" panose="02040604050505020304" pitchFamily="18" charset="0"/>
                <a:ea typeface="Times New Roman" panose="02020603050405020304" pitchFamily="18" charset="0"/>
              </a:rPr>
              <a:t>у співпраці з </a:t>
            </a:r>
            <a:r>
              <a:rPr lang="en-US" i="1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Meltwater</a:t>
            </a:r>
            <a:r>
              <a:rPr lang="uk-UA" i="1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 за 2024 рік</a:t>
            </a:r>
          </a:p>
          <a:p>
            <a:endParaRPr lang="uk-UA" i="1" dirty="0" smtClean="0">
              <a:latin typeface="Century" panose="020406040505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entury" panose="02040604050505020304" pitchFamily="18" charset="0"/>
              </a:rPr>
              <a:t>2025 Global Digital </a:t>
            </a:r>
            <a:r>
              <a:rPr lang="en-US" dirty="0" smtClean="0">
                <a:solidFill>
                  <a:srgbClr val="FF0000"/>
                </a:solidFill>
                <a:latin typeface="Century" panose="02040604050505020304" pitchFamily="18" charset="0"/>
              </a:rPr>
              <a:t>Report</a:t>
            </a:r>
            <a:r>
              <a:rPr lang="uk-UA" dirty="0" smtClean="0">
                <a:solidFill>
                  <a:srgbClr val="FF0000"/>
                </a:solidFill>
                <a:latin typeface="Century" panose="020406040505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Century" panose="02040604050505020304" pitchFamily="18" charset="0"/>
            </a:endParaRPr>
          </a:p>
          <a:p>
            <a:r>
              <a:rPr lang="en-US" dirty="0" smtClean="0">
                <a:latin typeface="Century" panose="02040604050505020304" pitchFamily="18" charset="0"/>
                <a:hlinkClick r:id="rId5"/>
              </a:rPr>
              <a:t>https</a:t>
            </a:r>
            <a:r>
              <a:rPr lang="en-US" dirty="0">
                <a:latin typeface="Century" panose="02040604050505020304" pitchFamily="18" charset="0"/>
                <a:hlinkClick r:id="rId5"/>
              </a:rPr>
              <a:t>://</a:t>
            </a:r>
            <a:r>
              <a:rPr lang="en-US" dirty="0" smtClean="0">
                <a:latin typeface="Century" panose="02040604050505020304" pitchFamily="18" charset="0"/>
                <a:hlinkClick r:id="rId5"/>
              </a:rPr>
              <a:t>www.meltwater.com/en/global-digital-trends</a:t>
            </a:r>
            <a:r>
              <a:rPr lang="uk-UA" dirty="0" smtClean="0">
                <a:latin typeface="Century" panose="02040604050505020304" pitchFamily="18" charset="0"/>
              </a:rPr>
              <a:t> </a:t>
            </a:r>
            <a:endParaRPr lang="uk-UA" dirty="0">
              <a:latin typeface="Century" panose="02040604050505020304" pitchFamily="18" charset="0"/>
            </a:endParaRPr>
          </a:p>
        </p:txBody>
      </p:sp>
      <p:sp>
        <p:nvSpPr>
          <p:cNvPr id="27" name="Text 0"/>
          <p:cNvSpPr/>
          <p:nvPr/>
        </p:nvSpPr>
        <p:spPr>
          <a:xfrm>
            <a:off x="3762701" y="309738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Інформатика – ключ до майбутнього</a:t>
            </a:r>
          </a:p>
        </p:txBody>
      </p:sp>
    </p:spTree>
    <p:extLst>
      <p:ext uri="{BB962C8B-B14F-4D97-AF65-F5344CB8AC3E}">
        <p14:creationId xmlns:p14="http://schemas.microsoft.com/office/powerpoint/2010/main" val="33241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25567"/>
          <a:stretch/>
        </p:blipFill>
        <p:spPr>
          <a:xfrm>
            <a:off x="527166" y="1443689"/>
            <a:ext cx="8512353" cy="56954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r="46377"/>
          <a:stretch/>
        </p:blipFill>
        <p:spPr>
          <a:xfrm>
            <a:off x="8711933" y="2298527"/>
            <a:ext cx="5692324" cy="530778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3762701" y="309738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Інформатика – ключ до майбутнього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166" y="7283141"/>
            <a:ext cx="784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Century" panose="02040604050505020304" pitchFamily="18" charset="0"/>
                <a:ea typeface="Times New Roman" panose="02020603050405020304" pitchFamily="18" charset="0"/>
              </a:rPr>
              <a:t>Вражаючим є час, який середньостатистичний користувач інтернету щоденно проводить в </a:t>
            </a:r>
            <a:r>
              <a:rPr lang="uk-UA" sz="20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мережі</a:t>
            </a:r>
            <a:r>
              <a:rPr lang="en-US" sz="20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 Internet</a:t>
            </a:r>
            <a:r>
              <a:rPr lang="uk-UA" sz="20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1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000" dirty="0">
                <a:solidFill>
                  <a:srgbClr val="FF0000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6 </a:t>
            </a:r>
            <a:r>
              <a:rPr lang="uk-UA" sz="2000" dirty="0" smtClean="0">
                <a:solidFill>
                  <a:srgbClr val="FF0000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год. </a:t>
            </a:r>
            <a:r>
              <a:rPr lang="uk-UA" sz="2000" dirty="0">
                <a:solidFill>
                  <a:srgbClr val="FF0000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46 </a:t>
            </a:r>
            <a:r>
              <a:rPr lang="uk-UA" sz="2000" dirty="0" smtClean="0">
                <a:solidFill>
                  <a:srgbClr val="FF0000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хв</a:t>
            </a:r>
            <a:r>
              <a:rPr lang="uk-UA" sz="2000" dirty="0" smtClean="0">
                <a:solidFill>
                  <a:schemeClr val="accent1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.</a:t>
            </a:r>
            <a:endParaRPr lang="uk-UA" sz="2000" dirty="0">
              <a:solidFill>
                <a:schemeClr val="accent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62701" y="309739"/>
            <a:ext cx="7556421" cy="604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Інформатика – ключ до майбутнього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3392" y="1389605"/>
            <a:ext cx="12977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kern="0" spc="-36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          </a:t>
            </a:r>
            <a:r>
              <a:rPr lang="uk-UA" sz="2400" kern="0" spc="-36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Основне </a:t>
            </a:r>
            <a:r>
              <a:rPr lang="uk-UA" sz="2400" kern="0" spc="-36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завдання щодо формування інформаційно-комунікаційної компетентності у випускників середніх загальноосвітніх закладів лягає на навчальний предмет </a:t>
            </a:r>
            <a:r>
              <a:rPr lang="uk-UA" sz="2400" b="1" kern="0" spc="-36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«Інформатика</a:t>
            </a:r>
            <a:r>
              <a:rPr lang="uk-UA" sz="2400" b="1" kern="0" spc="-36" dirty="0" smtClean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».</a:t>
            </a:r>
            <a:endParaRPr lang="uk-UA" sz="2400" b="1" kern="0" spc="-36" dirty="0">
              <a:solidFill>
                <a:srgbClr val="272525"/>
              </a:solidFill>
              <a:latin typeface="Century" panose="02040604050505020304" pitchFamily="18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3392" y="2766762"/>
            <a:ext cx="61451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          </a:t>
            </a:r>
            <a:r>
              <a:rPr lang="uk-UA" sz="24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В </a:t>
            </a: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державному стандарті профільної середньої освіти зазначено, що «</a:t>
            </a:r>
            <a:r>
              <a:rPr lang="uk-UA" sz="2400" b="1" dirty="0">
                <a:latin typeface="Century" panose="02040604050505020304" pitchFamily="18" charset="0"/>
                <a:ea typeface="Times New Roman" panose="02020603050405020304" pitchFamily="18" charset="0"/>
              </a:rPr>
              <a:t>метою </a:t>
            </a:r>
            <a:r>
              <a:rPr lang="uk-UA" sz="2400" b="1" dirty="0" err="1">
                <a:latin typeface="Century" panose="02040604050505020304" pitchFamily="18" charset="0"/>
                <a:ea typeface="Times New Roman" panose="02020603050405020304" pitchFamily="18" charset="0"/>
              </a:rPr>
              <a:t>інформатичної</a:t>
            </a:r>
            <a:r>
              <a:rPr lang="uk-UA" sz="2400" b="1" dirty="0">
                <a:latin typeface="Century" panose="02040604050505020304" pitchFamily="18" charset="0"/>
                <a:ea typeface="Times New Roman" panose="02020603050405020304" pitchFamily="18" charset="0"/>
              </a:rPr>
              <a:t> освітньої галузі </a:t>
            </a: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є розвиток особистості здобувача освіти, здатного ефективно використовувати цифрові інструменти та технології для розв’язання проблем, особистого і професійного розвитку, творчого самовираження, забезпечення власного та суспільного добробуту, критично і </a:t>
            </a:r>
            <a:r>
              <a:rPr lang="uk-UA" sz="2400" dirty="0" err="1">
                <a:latin typeface="Century" panose="02040604050505020304" pitchFamily="18" charset="0"/>
                <a:ea typeface="Times New Roman" panose="02020603050405020304" pitchFamily="18" charset="0"/>
              </a:rPr>
              <a:t>креативно</a:t>
            </a: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 мислити, безпечно та </a:t>
            </a:r>
            <a:r>
              <a:rPr lang="uk-UA" sz="2400" dirty="0" err="1">
                <a:latin typeface="Century" panose="02040604050505020304" pitchFamily="18" charset="0"/>
                <a:ea typeface="Times New Roman" panose="02020603050405020304" pitchFamily="18" charset="0"/>
              </a:rPr>
              <a:t>відповідально</a:t>
            </a:r>
            <a:r>
              <a:rPr lang="uk-UA" sz="2400" dirty="0">
                <a:latin typeface="Century" panose="02040604050505020304" pitchFamily="18" charset="0"/>
                <a:ea typeface="Times New Roman" panose="02020603050405020304" pitchFamily="18" charset="0"/>
              </a:rPr>
              <a:t> діяти в інформаційному суспільстві»</a:t>
            </a:r>
            <a:endParaRPr lang="uk-UA" sz="2400" dirty="0">
              <a:latin typeface="Century" panose="02040604050505020304" pitchFamily="18" charset="0"/>
            </a:endParaRPr>
          </a:p>
        </p:txBody>
      </p:sp>
      <p:pic>
        <p:nvPicPr>
          <p:cNvPr id="22" name="Picture 2" descr="Уроки інформатики в школах України зміняться - що вивчатимуть учні | Стайлер">
            <a:extLst>
              <a:ext uri="{FF2B5EF4-FFF2-40B4-BE49-F238E27FC236}">
                <a16:creationId xmlns="" xmlns:a16="http://schemas.microsoft.com/office/drawing/2014/main" id="{A85FA8DA-752E-7145-8C56-F12BEDBB0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-996" r="-560" b="996"/>
          <a:stretch/>
        </p:blipFill>
        <p:spPr bwMode="auto">
          <a:xfrm>
            <a:off x="7863705" y="2568141"/>
            <a:ext cx="6087355" cy="50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890849" y="481478"/>
            <a:ext cx="11773894" cy="7671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Історія впровадження </a:t>
            </a: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інформатики як навчального предмета</a:t>
            </a:r>
          </a:p>
        </p:txBody>
      </p:sp>
      <p:sp>
        <p:nvSpPr>
          <p:cNvPr id="2" name="Стрелка вправо 1">
            <a:extLst>
              <a:ext uri="{FF2B5EF4-FFF2-40B4-BE49-F238E27FC236}">
                <a16:creationId xmlns="" xmlns:a16="http://schemas.microsoft.com/office/drawing/2014/main" id="{C82859A9-3A0A-1D4F-B02E-3FA328BFDEF5}"/>
              </a:ext>
            </a:extLst>
          </p:cNvPr>
          <p:cNvSpPr/>
          <p:nvPr/>
        </p:nvSpPr>
        <p:spPr>
          <a:xfrm>
            <a:off x="531628" y="3615070"/>
            <a:ext cx="13801060" cy="1212111"/>
          </a:xfrm>
          <a:prstGeom prst="rightArrow">
            <a:avLst>
              <a:gd name="adj1" fmla="val 50000"/>
              <a:gd name="adj2" fmla="val 14649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Выноска со стрелкой вверх 19">
            <a:extLst>
              <a:ext uri="{FF2B5EF4-FFF2-40B4-BE49-F238E27FC236}">
                <a16:creationId xmlns="" xmlns:a16="http://schemas.microsoft.com/office/drawing/2014/main" id="{6831453C-1E1A-444E-9100-7DB367AB3D9E}"/>
              </a:ext>
            </a:extLst>
          </p:cNvPr>
          <p:cNvSpPr/>
          <p:nvPr/>
        </p:nvSpPr>
        <p:spPr>
          <a:xfrm>
            <a:off x="531628" y="4587994"/>
            <a:ext cx="2835241" cy="3067448"/>
          </a:xfrm>
          <a:prstGeom prst="up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Впровадження предмету «Основи інформатики та обчислювальної техніки</a:t>
            </a:r>
          </a:p>
        </p:txBody>
      </p:sp>
      <p:sp>
        <p:nvSpPr>
          <p:cNvPr id="23" name="Выноска со стрелкой вниз 22">
            <a:extLst>
              <a:ext uri="{FF2B5EF4-FFF2-40B4-BE49-F238E27FC236}">
                <a16:creationId xmlns="" xmlns:a16="http://schemas.microsoft.com/office/drawing/2014/main" id="{66E1A1E3-C598-7549-BE3F-E4344F7089D5}"/>
              </a:ext>
            </a:extLst>
          </p:cNvPr>
          <p:cNvSpPr/>
          <p:nvPr/>
        </p:nvSpPr>
        <p:spPr>
          <a:xfrm>
            <a:off x="2062716" y="1651278"/>
            <a:ext cx="2835241" cy="2296633"/>
          </a:xfrm>
          <a:prstGeom prst="down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LiberationSerif"/>
              </a:rPr>
              <a:t>Концепція </a:t>
            </a:r>
            <a:r>
              <a:rPr lang="uk-UA" sz="2000" dirty="0" err="1">
                <a:latin typeface="LiberationSerif"/>
              </a:rPr>
              <a:t>інформатизаціі</a:t>
            </a:r>
            <a:r>
              <a:rPr lang="uk-UA" sz="2000" dirty="0">
                <a:latin typeface="LiberationSerif"/>
              </a:rPr>
              <a:t>̈ освіти </a:t>
            </a:r>
            <a:r>
              <a:rPr lang="uk-UA" sz="2000" dirty="0" err="1">
                <a:latin typeface="LiberationSerif"/>
              </a:rPr>
              <a:t>незалежноі</a:t>
            </a:r>
            <a:r>
              <a:rPr lang="uk-UA" sz="2000" dirty="0">
                <a:latin typeface="LiberationSerif"/>
              </a:rPr>
              <a:t>̈ </a:t>
            </a:r>
            <a:r>
              <a:rPr lang="uk-UA" sz="2000" dirty="0" err="1">
                <a:latin typeface="LiberationSerif"/>
              </a:rPr>
              <a:t>України</a:t>
            </a:r>
            <a:r>
              <a:rPr lang="uk-UA" sz="2000" dirty="0">
                <a:latin typeface="LiberationSerif"/>
              </a:rPr>
              <a:t> </a:t>
            </a:r>
            <a:endParaRPr lang="uk-UA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8E85E1B-3AB3-B84F-B506-858AF8727982}"/>
              </a:ext>
            </a:extLst>
          </p:cNvPr>
          <p:cNvSpPr txBox="1"/>
          <p:nvPr/>
        </p:nvSpPr>
        <p:spPr>
          <a:xfrm>
            <a:off x="1180922" y="3955312"/>
            <a:ext cx="150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1985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E2E37C0-B062-2A47-9468-7D0E789F8C5B}"/>
              </a:ext>
            </a:extLst>
          </p:cNvPr>
          <p:cNvSpPr txBox="1"/>
          <p:nvPr/>
        </p:nvSpPr>
        <p:spPr>
          <a:xfrm>
            <a:off x="2374631" y="3956751"/>
            <a:ext cx="216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1991-1995</a:t>
            </a:r>
          </a:p>
        </p:txBody>
      </p:sp>
      <p:sp>
        <p:nvSpPr>
          <p:cNvPr id="26" name="Выноска со стрелкой вверх 25">
            <a:extLst>
              <a:ext uri="{FF2B5EF4-FFF2-40B4-BE49-F238E27FC236}">
                <a16:creationId xmlns="" xmlns:a16="http://schemas.microsoft.com/office/drawing/2014/main" id="{1D6DC443-EB67-4149-9C2E-880CC2F15A26}"/>
              </a:ext>
            </a:extLst>
          </p:cNvPr>
          <p:cNvSpPr/>
          <p:nvPr/>
        </p:nvSpPr>
        <p:spPr>
          <a:xfrm>
            <a:off x="4231755" y="4553305"/>
            <a:ext cx="2835241" cy="3067448"/>
          </a:xfrm>
          <a:prstGeom prst="up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LiberationSerif"/>
              </a:rPr>
              <a:t>Оновлена програма предмету «Основи інформатики та </a:t>
            </a:r>
            <a:r>
              <a:rPr lang="uk-UA" sz="2000" dirty="0" err="1">
                <a:latin typeface="LiberationSerif"/>
              </a:rPr>
              <a:t>обчислювальноі</a:t>
            </a:r>
            <a:r>
              <a:rPr lang="uk-UA" sz="2000" dirty="0">
                <a:latin typeface="LiberationSerif"/>
              </a:rPr>
              <a:t>̈ техніки» </a:t>
            </a:r>
            <a:endParaRPr lang="uk-UA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1FC13C-56BC-9349-BC25-25DC23470478}"/>
              </a:ext>
            </a:extLst>
          </p:cNvPr>
          <p:cNvSpPr txBox="1"/>
          <p:nvPr/>
        </p:nvSpPr>
        <p:spPr>
          <a:xfrm>
            <a:off x="4897955" y="3953180"/>
            <a:ext cx="150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1996</a:t>
            </a:r>
          </a:p>
        </p:txBody>
      </p:sp>
      <p:sp>
        <p:nvSpPr>
          <p:cNvPr id="28" name="Выноска со стрелкой вниз 27">
            <a:extLst>
              <a:ext uri="{FF2B5EF4-FFF2-40B4-BE49-F238E27FC236}">
                <a16:creationId xmlns="" xmlns:a16="http://schemas.microsoft.com/office/drawing/2014/main" id="{B31A76AD-BA61-CE4A-A24D-87DAAB074ABC}"/>
              </a:ext>
            </a:extLst>
          </p:cNvPr>
          <p:cNvSpPr/>
          <p:nvPr/>
        </p:nvSpPr>
        <p:spPr>
          <a:xfrm>
            <a:off x="5823151" y="1651278"/>
            <a:ext cx="2835241" cy="2296633"/>
          </a:xfrm>
          <a:prstGeom prst="down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LiberationSerif"/>
              </a:rPr>
              <a:t>Перший підручник «Інформатика»</a:t>
            </a:r>
            <a:endParaRPr lang="uk-UA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613F793-AE3B-E747-A6C7-A60E5821B9F4}"/>
              </a:ext>
            </a:extLst>
          </p:cNvPr>
          <p:cNvSpPr txBox="1"/>
          <p:nvPr/>
        </p:nvSpPr>
        <p:spPr>
          <a:xfrm>
            <a:off x="6510614" y="3935710"/>
            <a:ext cx="150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1998</a:t>
            </a:r>
          </a:p>
        </p:txBody>
      </p:sp>
      <p:sp>
        <p:nvSpPr>
          <p:cNvPr id="30" name="Выноска со стрелкой вверх 29">
            <a:extLst>
              <a:ext uri="{FF2B5EF4-FFF2-40B4-BE49-F238E27FC236}">
                <a16:creationId xmlns="" xmlns:a16="http://schemas.microsoft.com/office/drawing/2014/main" id="{C7306ED4-41AB-B442-8515-5E279B3166F3}"/>
              </a:ext>
            </a:extLst>
          </p:cNvPr>
          <p:cNvSpPr/>
          <p:nvPr/>
        </p:nvSpPr>
        <p:spPr>
          <a:xfrm>
            <a:off x="7777796" y="4520343"/>
            <a:ext cx="2835241" cy="3067448"/>
          </a:xfrm>
          <a:prstGeom prst="up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LiberationSerif"/>
              </a:rPr>
              <a:t>Запровадження профільного навчання у 10-11 класах</a:t>
            </a:r>
            <a:endParaRPr lang="uk-UA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756FBD5-00EE-5941-818E-B6C934706705}"/>
              </a:ext>
            </a:extLst>
          </p:cNvPr>
          <p:cNvSpPr txBox="1"/>
          <p:nvPr/>
        </p:nvSpPr>
        <p:spPr>
          <a:xfrm>
            <a:off x="8382104" y="3934047"/>
            <a:ext cx="150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2003</a:t>
            </a:r>
          </a:p>
        </p:txBody>
      </p:sp>
      <p:sp>
        <p:nvSpPr>
          <p:cNvPr id="32" name="Выноска со стрелкой вниз 31">
            <a:extLst>
              <a:ext uri="{FF2B5EF4-FFF2-40B4-BE49-F238E27FC236}">
                <a16:creationId xmlns="" xmlns:a16="http://schemas.microsoft.com/office/drawing/2014/main" id="{F183242D-FF17-714D-8092-7B7A409FA3AC}"/>
              </a:ext>
            </a:extLst>
          </p:cNvPr>
          <p:cNvSpPr/>
          <p:nvPr/>
        </p:nvSpPr>
        <p:spPr>
          <a:xfrm>
            <a:off x="9195417" y="1616868"/>
            <a:ext cx="2835241" cy="2296633"/>
          </a:xfrm>
          <a:prstGeom prst="downArrowCallou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LiberationSerif"/>
              </a:rPr>
              <a:t>Інформатика – </a:t>
            </a:r>
            <a:r>
              <a:rPr lang="uk-UA" sz="2000" dirty="0" err="1">
                <a:latin typeface="LiberationSerif"/>
              </a:rPr>
              <a:t>обовʼязковий</a:t>
            </a:r>
            <a:r>
              <a:rPr lang="uk-UA" sz="2000" dirty="0">
                <a:latin typeface="LiberationSerif"/>
              </a:rPr>
              <a:t> предмет в основній школі</a:t>
            </a:r>
            <a:endParaRPr lang="uk-UA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0EB58FC-8D24-5646-A7F7-CE4E8BE9DA4E}"/>
              </a:ext>
            </a:extLst>
          </p:cNvPr>
          <p:cNvSpPr txBox="1"/>
          <p:nvPr/>
        </p:nvSpPr>
        <p:spPr>
          <a:xfrm>
            <a:off x="9528515" y="3913501"/>
            <a:ext cx="216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1131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l="-1242" t="15756" r="-1519" b="12055"/>
          <a:stretch/>
        </p:blipFill>
        <p:spPr>
          <a:xfrm>
            <a:off x="9665111" y="1848466"/>
            <a:ext cx="3991896" cy="4208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0"/>
          <p:cNvSpPr/>
          <p:nvPr/>
        </p:nvSpPr>
        <p:spPr>
          <a:xfrm>
            <a:off x="462604" y="562720"/>
            <a:ext cx="8138186" cy="615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Зміст профільного </a:t>
            </a: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навчання інформатики</a:t>
            </a:r>
            <a:endParaRPr lang="uk-UA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043226" y="1903096"/>
            <a:ext cx="30480" cy="3907869"/>
          </a:xfrm>
          <a:prstGeom prst="roundRect">
            <a:avLst>
              <a:gd name="adj" fmla="val 310830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1266468" y="2395301"/>
            <a:ext cx="676632" cy="30480"/>
          </a:xfrm>
          <a:prstGeom prst="roundRect">
            <a:avLst>
              <a:gd name="adj" fmla="val 310830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789503" y="2156818"/>
            <a:ext cx="507444" cy="507444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74097" y="2199086"/>
            <a:ext cx="338257" cy="422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uk-UA" sz="2650" b="1" kern="0" spc="-8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1</a:t>
            </a:r>
            <a:endParaRPr lang="uk-UA" sz="2650">
              <a:latin typeface="Century" panose="020406040505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171105" y="2128601"/>
            <a:ext cx="2819638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uk-UA" sz="2200" b="1" kern="0" spc="-67" dirty="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10 клас</a:t>
            </a:r>
            <a:endParaRPr lang="uk-UA" sz="2200" dirty="0">
              <a:latin typeface="Century" panose="020406040505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171105" y="2616281"/>
            <a:ext cx="6183392" cy="1082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uk-UA" kern="0" spc="-36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Мова програмування та структури даних. Сучасні інформаційні технології. Аналіз і візуалізація даних. Графіка/мультимедіа. Електронні публікації.</a:t>
            </a:r>
            <a:endParaRPr lang="uk-UA" dirty="0">
              <a:latin typeface="Century" panose="020406040505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266468" y="4642486"/>
            <a:ext cx="676632" cy="30480"/>
          </a:xfrm>
          <a:prstGeom prst="roundRect">
            <a:avLst>
              <a:gd name="adj" fmla="val 310830"/>
            </a:avLst>
          </a:prstGeom>
          <a:solidFill>
            <a:srgbClr val="C0C1D7"/>
          </a:solidFill>
          <a:ln/>
        </p:spPr>
      </p:sp>
      <p:sp>
        <p:nvSpPr>
          <p:cNvPr id="11" name="Shape 8"/>
          <p:cNvSpPr/>
          <p:nvPr/>
        </p:nvSpPr>
        <p:spPr>
          <a:xfrm>
            <a:off x="789503" y="4404004"/>
            <a:ext cx="507444" cy="507444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74097" y="4446271"/>
            <a:ext cx="338257" cy="422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uk-UA" sz="2650" b="1" kern="0" spc="-80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2</a:t>
            </a:r>
            <a:endParaRPr lang="uk-UA" sz="2650">
              <a:latin typeface="Century" panose="020406040505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171105" y="4375786"/>
            <a:ext cx="2819638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uk-UA" sz="2200" b="1" kern="0" spc="-67">
                <a:solidFill>
                  <a:srgbClr val="272525"/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11 клас</a:t>
            </a:r>
            <a:endParaRPr lang="uk-UA" sz="2200">
              <a:latin typeface="Century" panose="020406040505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171105" y="4863466"/>
            <a:ext cx="6183392" cy="7219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uk-UA" kern="0" spc="-36" dirty="0">
                <a:solidFill>
                  <a:srgbClr val="272525"/>
                </a:solidFill>
                <a:latin typeface="Century" panose="02040604050505020304" pitchFamily="18" charset="0"/>
                <a:ea typeface="Inter" pitchFamily="34" charset="-122"/>
                <a:cs typeface="Inter" pitchFamily="34" charset="-120"/>
              </a:rPr>
              <a:t>Бази даних. Алгоритми. Веб-технології. Парадигми та технології програмування.</a:t>
            </a:r>
            <a:endParaRPr lang="uk-UA" dirty="0">
              <a:latin typeface="Century" panose="020406040505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05180" y="6017649"/>
            <a:ext cx="85697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Профільне вивчення інформатики 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«Інформаційно-комунікаційні </a:t>
            </a:r>
            <a:r>
              <a:rPr lang="uk-UA" sz="2000" dirty="0">
                <a:latin typeface="Century" panose="02040604050505020304" pitchFamily="18" charset="0"/>
                <a:ea typeface="Times New Roman" panose="02020603050405020304" pitchFamily="18" charset="0"/>
              </a:rPr>
              <a:t>технології» (2 години на </a:t>
            </a:r>
            <a:r>
              <a:rPr lang="uk-UA" sz="20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тиждень)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«</a:t>
            </a:r>
            <a:r>
              <a:rPr lang="uk-UA" sz="2000" dirty="0">
                <a:latin typeface="Century" panose="02040604050505020304" pitchFamily="18" charset="0"/>
                <a:ea typeface="Times New Roman" panose="02020603050405020304" pitchFamily="18" charset="0"/>
              </a:rPr>
              <a:t>Алгоритмізація та програмування» (3 години на тиждень)</a:t>
            </a:r>
            <a:endParaRPr lang="uk-UA" sz="200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4547" y="1284361"/>
            <a:ext cx="73152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          </a:t>
            </a:r>
            <a:r>
              <a:rPr lang="uk-UA" sz="20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В </a:t>
            </a:r>
            <a:r>
              <a:rPr lang="uk-UA" sz="2000" dirty="0">
                <a:latin typeface="Century" panose="02040604050505020304" pitchFamily="18" charset="0"/>
                <a:ea typeface="Times New Roman" panose="02020603050405020304" pitchFamily="18" charset="0"/>
              </a:rPr>
              <a:t>опитуванні, яке проводилося в </a:t>
            </a:r>
            <a:r>
              <a:rPr lang="uk-UA" sz="2000" dirty="0" smtClean="0">
                <a:latin typeface="Century" panose="02040604050505020304" pitchFamily="18" charset="0"/>
                <a:ea typeface="Times New Roman" panose="02020603050405020304" pitchFamily="18" charset="0"/>
              </a:rPr>
              <a:t>травні </a:t>
            </a:r>
            <a:r>
              <a:rPr lang="uk-UA" sz="2000" dirty="0">
                <a:latin typeface="Century" panose="02040604050505020304" pitchFamily="18" charset="0"/>
                <a:ea typeface="Times New Roman" panose="02020603050405020304" pitchFamily="18" charset="0"/>
              </a:rPr>
              <a:t>місяці </a:t>
            </a:r>
            <a:r>
              <a:rPr lang="uk-UA" sz="2000" b="1" dirty="0">
                <a:latin typeface="Century" panose="02040604050505020304" pitchFamily="18" charset="0"/>
                <a:ea typeface="Times New Roman" panose="02020603050405020304" pitchFamily="18" charset="0"/>
              </a:rPr>
              <a:t>2024 року</a:t>
            </a:r>
            <a:r>
              <a:rPr lang="uk-UA" sz="2000" dirty="0">
                <a:latin typeface="Century" panose="02040604050505020304" pitchFamily="18" charset="0"/>
                <a:ea typeface="Times New Roman" panose="02020603050405020304" pitchFamily="18" charset="0"/>
              </a:rPr>
              <a:t>, взяло участь </a:t>
            </a:r>
            <a:r>
              <a:rPr lang="uk-UA" sz="2000" b="1" dirty="0">
                <a:latin typeface="Century" panose="02040604050505020304" pitchFamily="18" charset="0"/>
                <a:ea typeface="Times New Roman" panose="02020603050405020304" pitchFamily="18" charset="0"/>
              </a:rPr>
              <a:t>228 респондентів</a:t>
            </a:r>
            <a:r>
              <a:rPr lang="uk-UA" sz="2000" dirty="0">
                <a:latin typeface="Century" panose="02040604050505020304" pitchFamily="18" charset="0"/>
                <a:ea typeface="Times New Roman" panose="02020603050405020304" pitchFamily="18" charset="0"/>
              </a:rPr>
              <a:t>, серед яких вчителі, студенти (переважно працюючі вчителі) та викладачі педагогічних закладів вищої освіти (ЗВО), директори шкіл, аспіранти: 94,8 % опитаних виявилися вчителями шкіл, або працюючими в школі студентами педагогічних ЗВО, 2,6 % – викладачі коледжів чи технікумів.</a:t>
            </a:r>
            <a:endParaRPr lang="uk-UA" sz="2000" dirty="0">
              <a:latin typeface="Century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271" y="1361770"/>
            <a:ext cx="6198135" cy="36448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605377" y="5235953"/>
            <a:ext cx="3592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 респондентів за віком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23" y="4149663"/>
            <a:ext cx="8704346" cy="32477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81787" y="7515914"/>
            <a:ext cx="4328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Оберіть предмет, якому навчаєте»</a:t>
            </a:r>
            <a:endParaRPr lang="uk-UA" sz="2000" dirty="0">
              <a:solidFill>
                <a:srgbClr val="00B0F0"/>
              </a:solidFill>
            </a:endParaRPr>
          </a:p>
        </p:txBody>
      </p:sp>
      <p:sp>
        <p:nvSpPr>
          <p:cNvPr id="8" name="Text 0"/>
          <p:cNvSpPr/>
          <p:nvPr/>
        </p:nvSpPr>
        <p:spPr>
          <a:xfrm>
            <a:off x="1187082" y="275682"/>
            <a:ext cx="12224120" cy="838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Думки вчителів щодо </a:t>
            </a: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місця інформатики в профільній школі</a:t>
            </a:r>
            <a:endParaRPr lang="uk-UA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166" y="4541386"/>
            <a:ext cx="7786000" cy="25764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22966" y="7330227"/>
            <a:ext cx="7315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 яких джерел Вам відомо про </a:t>
            </a:r>
            <a:r>
              <a:rPr lang="uk-UA" sz="2000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проєкт</a:t>
            </a:r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Державного стандарту профільної середньої освіти?»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58" y="1223282"/>
            <a:ext cx="9179643" cy="32151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7364" y="4547827"/>
            <a:ext cx="5939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 яких класах, на Вашу думку, повинна вивчатися інформатика в рамках обов'язкового компоненту профільної середньої освіти ?»</a:t>
            </a:r>
          </a:p>
        </p:txBody>
      </p:sp>
      <p:sp>
        <p:nvSpPr>
          <p:cNvPr id="11" name="Text 0"/>
          <p:cNvSpPr/>
          <p:nvPr/>
        </p:nvSpPr>
        <p:spPr>
          <a:xfrm>
            <a:off x="1187082" y="275682"/>
            <a:ext cx="12224120" cy="838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uk-UA" sz="3200" b="1" kern="0" spc="-107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Думки вчителів щодо </a:t>
            </a:r>
            <a:r>
              <a:rPr lang="uk-UA" sz="3200" b="1" kern="0" spc="-107" dirty="0" smtClean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  <a:ea typeface="Inter Bold" pitchFamily="34" charset="-122"/>
                <a:cs typeface="Inter Bold" pitchFamily="34" charset="-120"/>
              </a:rPr>
              <a:t>місця інформатики в профільній школі</a:t>
            </a:r>
            <a:endParaRPr lang="uk-UA" sz="3200" b="1" kern="0" spc="-107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  <a:ea typeface="Inter Bold" pitchFamily="34" charset="-122"/>
              <a:cs typeface="Inter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24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1366</Words>
  <Application>Microsoft Office PowerPoint</Application>
  <PresentationFormat>Довільний</PresentationFormat>
  <Paragraphs>208</Paragraphs>
  <Slides>22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5" baseType="lpstr">
      <vt:lpstr>Arial</vt:lpstr>
      <vt:lpstr>Book Antiqua</vt:lpstr>
      <vt:lpstr>Bookman Old Style</vt:lpstr>
      <vt:lpstr>Brush Script MT</vt:lpstr>
      <vt:lpstr>Calibri</vt:lpstr>
      <vt:lpstr>Century</vt:lpstr>
      <vt:lpstr>Inter</vt:lpstr>
      <vt:lpstr>Inter Bold</vt:lpstr>
      <vt:lpstr>LiberationSerif</vt:lpstr>
      <vt:lpstr>Noto Sans Symbols</vt:lpstr>
      <vt:lpstr>Times New Roman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RePack by Diakov</cp:lastModifiedBy>
  <cp:revision>55</cp:revision>
  <dcterms:created xsi:type="dcterms:W3CDTF">2025-03-17T19:38:43Z</dcterms:created>
  <dcterms:modified xsi:type="dcterms:W3CDTF">2025-08-26T20:58:45Z</dcterms:modified>
</cp:coreProperties>
</file>