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7" r:id="rId9"/>
    <p:sldId id="262" r:id="rId10"/>
    <p:sldId id="263" r:id="rId11"/>
    <p:sldId id="264" r:id="rId12"/>
    <p:sldId id="265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978"/>
    <a:srgbClr val="346FB5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75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on.gov.ua/npa/pro-instruktyvno-metodychni-rekomendatsii-shchodo-vykladannia-navchalnykh-predmetiv-intehrovanykh-kursiv-u-zakladakh-zahalnoi-serednoi-osvity-u-20262027-navchalnomu-rotsi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lib.iitta.gov.ua/id/eprint/750152/1/%D0%97%D0%B0%D0%B3%D0%B0%D0%BB%D1%8C%D0%BD%D0%B0%20%D1%81%D0%B5%D1%80.%20%D0%BE%D1%81%D0%B2%D1%96%D1%82%D0%B0.%20%D0%9C%D0%B5%D1%82%D0%BE%D0%B4.%20%D1%80%D0%B5%D0%BA%D0%BE%D0%BC%D0%B5%D0%BD%D0%B4.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n.gov.ua/static-objects/mon/sites/1/novyny-posylannia/konceptualni-zasadi-informaticnoyi-osvitnoyi-galuzi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tknyga.com.ua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94360" y="640080"/>
            <a:ext cx="73152" cy="5349240"/>
          </a:xfrm>
          <a:prstGeom prst="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960120"/>
            <a:ext cx="10149840" cy="2057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3000" b="1">
                <a:solidFill>
                  <a:srgbClr val="192F4E"/>
                </a:solidFill>
                <a:latin typeface="Aptos"/>
              </a:defRPr>
            </a:pPr>
            <a:r>
              <a:t>Методичні особливості та інтерактивні засоби</a:t>
            </a:r>
            <a:br/>
            <a:r>
              <a:t>викладання інформатики в 9 класі НУШ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552" y="3794760"/>
            <a:ext cx="630936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1">
                <a:solidFill>
                  <a:srgbClr val="192F4E"/>
                </a:solidFill>
                <a:latin typeface="Aptos"/>
              </a:defRPr>
            </a:pPr>
            <a:r>
              <a:t>Завадський Ігор Олександрович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552" y="4343400"/>
            <a:ext cx="804672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700" b="0">
                <a:solidFill>
                  <a:srgbClr val="66717C"/>
                </a:solidFill>
                <a:latin typeface="Aptos"/>
              </a:defRPr>
            </a:pPr>
            <a:r>
              <a:t>д-р фіз.-мат. наук, професор</a:t>
            </a:r>
            <a:br/>
            <a:r>
              <a:t>КНУ ім. Т. Шевченка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778240" y="3657600"/>
            <a:ext cx="2286000" cy="150876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500" b="1">
                <a:solidFill>
                  <a:srgbClr val="FFFFFF"/>
                </a:solidFill>
                <a:latin typeface="Aptos"/>
              </a:defRPr>
            </a:pPr>
            <a:r>
              <a:t>9 клас</a:t>
            </a:r>
            <a:br/>
            <a:r>
              <a:t>НУШ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F4E"/>
                </a:solidFill>
                <a:latin typeface="Aptos Display"/>
              </a:defRPr>
            </a:pPr>
            <a:r>
              <a:t>ШІ у навчанні: два чіткі режими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10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25880"/>
            <a:ext cx="5074920" cy="777240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200" b="1">
                <a:solidFill>
                  <a:srgbClr val="FFFFFF"/>
                </a:solidFill>
                <a:latin typeface="Aptos"/>
              </a:defRPr>
            </a:pPr>
            <a:r>
              <a:t>1. Самостійна робота БЕЗ ШІ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" y="2331720"/>
            <a:ext cx="46177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212A34"/>
                </a:solidFill>
                <a:latin typeface="Aptos"/>
              </a:defRPr>
            </a:pPr>
            <a:r>
              <a:t>• аналіз умови та формалізація задачі</a:t>
            </a:r>
          </a:p>
          <a:p>
            <a:pPr>
              <a:spcAft>
                <a:spcPts val="1000"/>
              </a:spcAft>
              <a:defRPr sz="1600">
                <a:solidFill>
                  <a:srgbClr val="212A34"/>
                </a:solidFill>
                <a:latin typeface="Aptos"/>
              </a:defRPr>
            </a:pPr>
            <a:r>
              <a:t>• розроблення алгоритму</a:t>
            </a:r>
          </a:p>
          <a:p>
            <a:pPr>
              <a:spcAft>
                <a:spcPts val="1000"/>
              </a:spcAft>
              <a:defRPr sz="1600">
                <a:solidFill>
                  <a:srgbClr val="212A34"/>
                </a:solidFill>
                <a:latin typeface="Aptos"/>
              </a:defRPr>
            </a:pPr>
            <a:r>
              <a:t>• написання й налагодження коротких програм</a:t>
            </a:r>
          </a:p>
          <a:p>
            <a:pPr>
              <a:spcAft>
                <a:spcPts val="1000"/>
              </a:spcAft>
              <a:defRPr sz="1600">
                <a:solidFill>
                  <a:srgbClr val="212A34"/>
                </a:solidFill>
                <a:latin typeface="Aptos"/>
              </a:defRPr>
            </a:pPr>
            <a:r>
              <a:t>• перевірка базових особистих умінь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55080" y="1325880"/>
            <a:ext cx="5074920" cy="77724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200" b="1">
                <a:solidFill>
                  <a:srgbClr val="FFFFFF"/>
                </a:solidFill>
                <a:latin typeface="Aptos"/>
              </a:defRPr>
            </a:pPr>
            <a:r>
              <a:t>2. Відкрита робота ІЗ ШІ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331720"/>
            <a:ext cx="46177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212A34"/>
                </a:solidFill>
                <a:latin typeface="Aptos"/>
              </a:defRPr>
            </a:pPr>
            <a:r>
              <a:t>• аналіз і пояснення коду</a:t>
            </a:r>
          </a:p>
          <a:p>
            <a:pPr>
              <a:spcAft>
                <a:spcPts val="1000"/>
              </a:spcAft>
              <a:defRPr sz="1600">
                <a:solidFill>
                  <a:srgbClr val="212A34"/>
                </a:solidFill>
                <a:latin typeface="Aptos"/>
              </a:defRPr>
            </a:pPr>
            <a:r>
              <a:t>• тестування та пошук помилок</a:t>
            </a:r>
          </a:p>
          <a:p>
            <a:pPr>
              <a:spcAft>
                <a:spcPts val="1000"/>
              </a:spcAft>
              <a:defRPr sz="1600">
                <a:solidFill>
                  <a:srgbClr val="212A34"/>
                </a:solidFill>
                <a:latin typeface="Aptos"/>
              </a:defRPr>
            </a:pPr>
            <a:r>
              <a:t>• порівняння алгоритмів і розв’язань</a:t>
            </a:r>
          </a:p>
          <a:p>
            <a:pPr>
              <a:spcAft>
                <a:spcPts val="1000"/>
              </a:spcAft>
              <a:defRPr sz="1600">
                <a:solidFill>
                  <a:srgbClr val="212A34"/>
                </a:solidFill>
                <a:latin typeface="Aptos"/>
              </a:defRPr>
            </a:pPr>
            <a:r>
              <a:t>• удосконалення або спрощення програми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20240" y="5257800"/>
            <a:ext cx="8321040" cy="685800"/>
          </a:xfrm>
          <a:prstGeom prst="roundRect">
            <a:avLst/>
          </a:prstGeom>
          <a:solidFill>
            <a:srgbClr val="4C91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Основний результат роботи із ШІ — не отриманий код,</a:t>
            </a:r>
            <a:br/>
            <a:r>
              <a:t>а його аналіз, перевірка, пояснення та вдосконалення.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72BF84A-045F-F428-D31B-29A1E93BC656}"/>
              </a:ext>
            </a:extLst>
          </p:cNvPr>
          <p:cNvSpPr/>
          <p:nvPr/>
        </p:nvSpPr>
        <p:spPr>
          <a:xfrm>
            <a:off x="7587818" y="4022728"/>
            <a:ext cx="2368199" cy="769166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192F4E"/>
                </a:solidFill>
                <a:latin typeface="Aptos"/>
              </a:defRPr>
            </a:pPr>
            <a:r>
              <a:rPr dirty="0" err="1"/>
              <a:t>Навчальні</a:t>
            </a:r>
            <a:r>
              <a:rPr dirty="0"/>
              <a:t> проєкти</a:t>
            </a:r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1AF57F35-317D-0289-F267-B113E73B5114}"/>
              </a:ext>
            </a:extLst>
          </p:cNvPr>
          <p:cNvSpPr/>
          <p:nvPr/>
        </p:nvSpPr>
        <p:spPr>
          <a:xfrm>
            <a:off x="1824423" y="4016575"/>
            <a:ext cx="2368199" cy="769166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192F4E"/>
                </a:solidFill>
                <a:latin typeface="Aptos"/>
              </a:defRPr>
            </a:pPr>
            <a:r>
              <a:rPr dirty="0" err="1"/>
              <a:t>Контрольні</a:t>
            </a:r>
            <a:r>
              <a:rPr dirty="0"/>
              <a:t> </a:t>
            </a:r>
            <a:r>
              <a:rPr dirty="0" err="1"/>
              <a:t>роботи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42416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800" b="1">
                <a:solidFill>
                  <a:srgbClr val="192F4E"/>
                </a:solidFill>
                <a:latin typeface="Aptos"/>
              </a:defRPr>
            </a:pPr>
            <a:r>
              <a:t>Як організувати роботу учня із ШІ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11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143000"/>
            <a:ext cx="2514600" cy="1170432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1. Самостійно</a:t>
            </a:r>
            <a:br/>
            <a:r>
              <a:t>сформулювати ідею</a:t>
            </a:r>
            <a:br/>
            <a:r>
              <a:t>та створити початкову версію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3017520" y="1728216"/>
            <a:ext cx="320040" cy="0"/>
          </a:xfrm>
          <a:prstGeom prst="line">
            <a:avLst/>
          </a:prstGeom>
          <a:ln w="3810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337560" y="1143000"/>
            <a:ext cx="2514600" cy="1170432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2. Звернутися до ШІ</a:t>
            </a:r>
            <a:br/>
            <a:r>
              <a:t>і зберегти історію</a:t>
            </a:r>
            <a:br/>
            <a:r>
              <a:t>взаємодії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852160" y="1728216"/>
            <a:ext cx="320040" cy="0"/>
          </a:xfrm>
          <a:prstGeom prst="line">
            <a:avLst/>
          </a:prstGeom>
          <a:ln w="3810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6172200" y="1143000"/>
            <a:ext cx="2514600" cy="1170432"/>
          </a:xfrm>
          <a:prstGeom prst="roundRect">
            <a:avLst/>
          </a:prstGeom>
          <a:solidFill>
            <a:srgbClr val="38A5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3. Перевірити рекомендації</a:t>
            </a:r>
            <a:br/>
            <a:r>
              <a:t>та пояснити внесені</a:t>
            </a:r>
            <a:br/>
            <a:r>
              <a:t>зміни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8686800" y="1728216"/>
            <a:ext cx="320040" cy="0"/>
          </a:xfrm>
          <a:prstGeom prst="line">
            <a:avLst/>
          </a:prstGeom>
          <a:ln w="3810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9006840" y="1143000"/>
            <a:ext cx="2514600" cy="1170432"/>
          </a:xfrm>
          <a:prstGeom prst="roundRect">
            <a:avLst/>
          </a:prstGeom>
          <a:solidFill>
            <a:srgbClr val="4C91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4. Самостійно</a:t>
            </a:r>
            <a:br/>
            <a:r>
              <a:t>модифікувати програму</a:t>
            </a:r>
            <a:br/>
            <a:r>
              <a:t>за новою умовою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2651760"/>
            <a:ext cx="3337560" cy="621792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Якісний запит до ШІ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401568"/>
            <a:ext cx="3337560" cy="214884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212A34"/>
                </a:solidFill>
                <a:latin typeface="Aptos"/>
              </a:defRPr>
            </a:pPr>
            <a:r>
              <a:t>мета</a:t>
            </a:r>
            <a:br/>
            <a:r>
              <a:t>↓</a:t>
            </a:r>
            <a:br/>
            <a:r>
              <a:t>початкові дані й контекст</a:t>
            </a:r>
            <a:br/>
            <a:r>
              <a:t>↓</a:t>
            </a:r>
            <a:br/>
            <a:r>
              <a:t>вимоги та обмеження</a:t>
            </a:r>
            <a:br/>
            <a:r>
              <a:t>↓</a:t>
            </a:r>
            <a:br/>
            <a:r>
              <a:t>бажана форма відповіді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51960" y="2651760"/>
            <a:ext cx="7269480" cy="621792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Доцільними є завдання, у яких потрібно: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89120" y="3401568"/>
            <a:ext cx="3383280" cy="233172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>
              <a:defRPr sz="1500" b="0">
                <a:solidFill>
                  <a:srgbClr val="212A34"/>
                </a:solidFill>
                <a:latin typeface="Aptos"/>
              </a:defRPr>
            </a:pPr>
            <a:r>
              <a:t>• знайти помилку у згенерованій програмі;</a:t>
            </a:r>
            <a:br/>
            <a:r>
              <a:t>• передбачити результат виконання коду;</a:t>
            </a:r>
            <a:br/>
            <a:r>
              <a:t>• пояснити призначення його фрагментів;</a:t>
            </a:r>
            <a:br/>
            <a:r>
              <a:t>• порівняти запропоновані ШІ розв’язання;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55279" y="3401568"/>
            <a:ext cx="3383280" cy="2331720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>
              <a:defRPr sz="1500" b="0">
                <a:solidFill>
                  <a:srgbClr val="212A34"/>
                </a:solidFill>
                <a:latin typeface="Aptos"/>
              </a:defRPr>
            </a:pPr>
            <a:r>
              <a:t>• змінити програму відповідно до нової умови;</a:t>
            </a:r>
            <a:br/>
            <a:r>
              <a:t>• скласти й обґрунтувати набір тестів;</a:t>
            </a:r>
            <a:br/>
            <a:r>
              <a:t>• удосконалити або спростити алгоритм.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F4E"/>
                </a:solidFill>
                <a:latin typeface="Aptos Display"/>
              </a:defRPr>
            </a:pPr>
            <a:r>
              <a:t>Наскрізна вимога: інформаційна безпека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417320"/>
            <a:ext cx="1874519" cy="960120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Безпека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26080" y="1417320"/>
            <a:ext cx="1874519" cy="96012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Авторське</a:t>
            </a:r>
            <a:br/>
            <a:r>
              <a:t>право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66360" y="1417320"/>
            <a:ext cx="1874519" cy="960120"/>
          </a:xfrm>
          <a:prstGeom prst="roundRect">
            <a:avLst/>
          </a:prstGeom>
          <a:solidFill>
            <a:srgbClr val="38A5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Персональні</a:t>
            </a:r>
            <a:br/>
            <a:r>
              <a:t>дані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06640" y="1417320"/>
            <a:ext cx="1874519" cy="96012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Академічна</a:t>
            </a:r>
            <a:br/>
            <a:r>
              <a:t>доброчесність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646920" y="1417320"/>
            <a:ext cx="1874519" cy="960120"/>
          </a:xfrm>
          <a:prstGeom prst="roundRect">
            <a:avLst/>
          </a:prstGeom>
          <a:solidFill>
            <a:srgbClr val="4C91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Відповідальне</a:t>
            </a:r>
            <a:br/>
            <a:r>
              <a:t>використання ШІ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2880360"/>
            <a:ext cx="5120640" cy="224028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>
              <a:defRPr sz="1800" b="0">
                <a:solidFill>
                  <a:srgbClr val="212A34"/>
                </a:solidFill>
                <a:latin typeface="Aptos"/>
              </a:defRPr>
            </a:pPr>
            <a:r>
              <a:t>Не передавати системам ШІ:</a:t>
            </a:r>
            <a:br/>
            <a:br/>
            <a:r>
              <a:t>• імена та контакти</a:t>
            </a:r>
            <a:br/>
            <a:r>
              <a:t>• фотографії</a:t>
            </a:r>
            <a:br/>
            <a:r>
              <a:t>• документи</a:t>
            </a:r>
            <a:br/>
            <a:r>
              <a:t>• власні чи чужі персональні дані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2880360"/>
            <a:ext cx="5120640" cy="2240280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>
              <a:defRPr sz="1700" b="0">
                <a:solidFill>
                  <a:srgbClr val="212A34"/>
                </a:solidFill>
                <a:latin typeface="Aptos"/>
              </a:defRPr>
            </a:pPr>
            <a:r>
              <a:rPr dirty="0" err="1"/>
              <a:t>Учитель</a:t>
            </a:r>
            <a:r>
              <a:rPr dirty="0"/>
              <a:t> </a:t>
            </a:r>
            <a:r>
              <a:rPr dirty="0" err="1"/>
              <a:t>має</a:t>
            </a:r>
            <a:r>
              <a:rPr dirty="0"/>
              <a:t>:</a:t>
            </a:r>
            <a:br>
              <a:rPr dirty="0"/>
            </a:br>
            <a:br>
              <a:rPr dirty="0"/>
            </a:br>
            <a:r>
              <a:rPr dirty="0"/>
              <a:t>• </a:t>
            </a:r>
            <a:r>
              <a:rPr dirty="0" err="1"/>
              <a:t>враховувати</a:t>
            </a:r>
            <a:r>
              <a:rPr dirty="0"/>
              <a:t> </a:t>
            </a:r>
            <a:r>
              <a:rPr dirty="0" err="1"/>
              <a:t>вікові</a:t>
            </a:r>
            <a:r>
              <a:rPr dirty="0"/>
              <a:t> </a:t>
            </a:r>
            <a:r>
              <a:rPr dirty="0" err="1"/>
              <a:t>обмеження</a:t>
            </a:r>
            <a:r>
              <a:rPr dirty="0"/>
              <a:t> </a:t>
            </a:r>
            <a:r>
              <a:rPr dirty="0" err="1"/>
              <a:t>сервісів</a:t>
            </a:r>
            <a:br>
              <a:rPr dirty="0"/>
            </a:br>
            <a:r>
              <a:rPr dirty="0"/>
              <a:t>• </a:t>
            </a:r>
            <a:r>
              <a:rPr dirty="0" err="1"/>
              <a:t>добирати</a:t>
            </a:r>
            <a:r>
              <a:rPr dirty="0"/>
              <a:t> </a:t>
            </a:r>
            <a:r>
              <a:rPr dirty="0" err="1"/>
              <a:t>інструменти</a:t>
            </a:r>
            <a:r>
              <a:rPr dirty="0"/>
              <a:t> </a:t>
            </a:r>
            <a:r>
              <a:rPr dirty="0" err="1"/>
              <a:t>без</a:t>
            </a:r>
            <a:r>
              <a:rPr dirty="0"/>
              <a:t> </a:t>
            </a:r>
            <a:r>
              <a:rPr dirty="0" err="1"/>
              <a:t>розкриття</a:t>
            </a:r>
            <a:r>
              <a:rPr dirty="0"/>
              <a:t> </a:t>
            </a:r>
            <a:r>
              <a:rPr dirty="0" err="1"/>
              <a:t>особистої</a:t>
            </a:r>
            <a:br>
              <a:rPr lang="uk-UA" dirty="0"/>
            </a:br>
            <a:r>
              <a:rPr lang="uk-UA" dirty="0"/>
              <a:t>  </a:t>
            </a:r>
            <a:r>
              <a:rPr dirty="0"/>
              <a:t> </a:t>
            </a:r>
            <a:r>
              <a:rPr dirty="0" err="1"/>
              <a:t>інформації</a:t>
            </a:r>
            <a:br>
              <a:rPr dirty="0"/>
            </a:br>
            <a:r>
              <a:rPr dirty="0"/>
              <a:t>• </a:t>
            </a:r>
            <a:r>
              <a:rPr dirty="0" err="1"/>
              <a:t>моделювати</a:t>
            </a:r>
            <a:r>
              <a:rPr dirty="0"/>
              <a:t> </a:t>
            </a:r>
            <a:r>
              <a:rPr dirty="0" err="1"/>
              <a:t>культуру</a:t>
            </a:r>
            <a:r>
              <a:rPr dirty="0"/>
              <a:t> </a:t>
            </a:r>
            <a:r>
              <a:rPr dirty="0" err="1"/>
              <a:t>відповідального</a:t>
            </a:r>
            <a:br>
              <a:rPr lang="uk-UA" dirty="0"/>
            </a:br>
            <a:r>
              <a:rPr lang="uk-UA" dirty="0"/>
              <a:t>  </a:t>
            </a:r>
            <a:r>
              <a:rPr dirty="0"/>
              <a:t> </a:t>
            </a:r>
            <a:r>
              <a:rPr dirty="0" err="1"/>
              <a:t>поводження</a:t>
            </a:r>
            <a:r>
              <a:rPr dirty="0"/>
              <a:t> з </a:t>
            </a:r>
            <a:r>
              <a:rPr dirty="0" err="1"/>
              <a:t>даними</a:t>
            </a:r>
            <a:endParaRPr dirty="0"/>
          </a:p>
        </p:txBody>
      </p:sp>
      <p:sp>
        <p:nvSpPr>
          <p:cNvPr id="12" name="Rounded Rectangle 11"/>
          <p:cNvSpPr/>
          <p:nvPr/>
        </p:nvSpPr>
        <p:spPr>
          <a:xfrm>
            <a:off x="1280160" y="5512713"/>
            <a:ext cx="9646920" cy="777240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Мета</a:t>
            </a:r>
            <a:r>
              <a:rPr dirty="0"/>
              <a:t>: </a:t>
            </a:r>
            <a:r>
              <a:rPr dirty="0" err="1"/>
              <a:t>учень</a:t>
            </a:r>
            <a:r>
              <a:rPr dirty="0"/>
              <a:t> </a:t>
            </a:r>
            <a:r>
              <a:rPr dirty="0" err="1"/>
              <a:t>самостійно</a:t>
            </a:r>
            <a:r>
              <a:rPr dirty="0"/>
              <a:t> </a:t>
            </a:r>
            <a:r>
              <a:rPr dirty="0" err="1"/>
              <a:t>мислить</a:t>
            </a:r>
            <a:r>
              <a:rPr dirty="0"/>
              <a:t>, </a:t>
            </a:r>
            <a:r>
              <a:rPr dirty="0" err="1"/>
              <a:t>критично</a:t>
            </a:r>
            <a:r>
              <a:rPr dirty="0"/>
              <a:t> </a:t>
            </a:r>
            <a:r>
              <a:rPr dirty="0" err="1"/>
              <a:t>оцінює</a:t>
            </a:r>
            <a:r>
              <a:rPr dirty="0"/>
              <a:t> </a:t>
            </a:r>
            <a:r>
              <a:rPr dirty="0" err="1"/>
              <a:t>цифрові</a:t>
            </a:r>
            <a:r>
              <a:rPr dirty="0"/>
              <a:t> </a:t>
            </a:r>
            <a:r>
              <a:rPr dirty="0" err="1"/>
              <a:t>результати</a:t>
            </a:r>
            <a:r>
              <a:rPr dirty="0"/>
              <a:t> й відповідально </a:t>
            </a:r>
            <a:r>
              <a:rPr dirty="0" err="1"/>
              <a:t>діє</a:t>
            </a:r>
            <a:r>
              <a:rPr dirty="0"/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94360" y="640080"/>
            <a:ext cx="73152" cy="5349240"/>
          </a:xfrm>
          <a:prstGeom prst="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128385"/>
            <a:ext cx="7680960" cy="14465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4400" b="1">
                <a:solidFill>
                  <a:srgbClr val="192F4E"/>
                </a:solidFill>
                <a:latin typeface="Aptos"/>
              </a:defRPr>
            </a:pPr>
            <a:r>
              <a:rPr dirty="0" err="1"/>
              <a:t>Дякую</a:t>
            </a:r>
            <a:endParaRPr lang="uk-UA" dirty="0"/>
          </a:p>
          <a:p>
            <a:pPr algn="l">
              <a:defRPr sz="4400" b="1">
                <a:solidFill>
                  <a:srgbClr val="192F4E"/>
                </a:solidFill>
                <a:latin typeface="Aptos"/>
              </a:defRPr>
            </a:pPr>
            <a:r>
              <a:rPr lang="uk-UA" dirty="0"/>
              <a:t>за увагу!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987552" y="3886200"/>
            <a:ext cx="64008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900" b="1">
                <a:solidFill>
                  <a:srgbClr val="192F4E"/>
                </a:solidFill>
                <a:latin typeface="Aptos"/>
              </a:defRPr>
            </a:pPr>
            <a:r>
              <a:t>Завадський Ігор Олександрович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4407408"/>
            <a:ext cx="7498079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600" b="0">
                <a:solidFill>
                  <a:srgbClr val="66717C"/>
                </a:solidFill>
                <a:latin typeface="Aptos"/>
              </a:defRPr>
            </a:pPr>
            <a:r>
              <a:t>д-р фіз.-мат. наук, професор</a:t>
            </a:r>
            <a:br/>
            <a:r>
              <a:t>КНУ ім. Т. Шевченка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778240" y="3246120"/>
            <a:ext cx="2286000" cy="150876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500" b="1">
                <a:solidFill>
                  <a:srgbClr val="FFFFFF"/>
                </a:solidFill>
                <a:latin typeface="Aptos"/>
              </a:defRPr>
            </a:pPr>
            <a:r>
              <a:t>9 клас</a:t>
            </a:r>
            <a:br/>
            <a:r>
              <a:t>НУШ</a:t>
            </a:r>
          </a:p>
        </p:txBody>
      </p:sp>
      <p:sp>
        <p:nvSpPr>
          <p:cNvPr id="9" name="Rectangle 8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42416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800" b="1">
                <a:solidFill>
                  <a:srgbClr val="192F4E"/>
                </a:solidFill>
                <a:latin typeface="Aptos"/>
              </a:defRPr>
            </a:pPr>
            <a:r>
              <a:t>Методичні рекомендації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5" name="Rounded Rectangle 4">
            <a:hlinkClick r:id="rId2"/>
          </p:cNvPr>
          <p:cNvSpPr/>
          <p:nvPr/>
        </p:nvSpPr>
        <p:spPr>
          <a:xfrm>
            <a:off x="685800" y="1234440"/>
            <a:ext cx="5257800" cy="685800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100" b="1">
                <a:solidFill>
                  <a:srgbClr val="FFFFFF"/>
                </a:solidFill>
                <a:latin typeface="Aptos"/>
              </a:defRPr>
            </a:pPr>
            <a:r>
              <a:t>Методичні рекомендації МОН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500283"/>
            <a:ext cx="2926080" cy="132588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0">
                <a:solidFill>
                  <a:srgbClr val="212A34"/>
                </a:solidFill>
                <a:latin typeface="Aptos"/>
              </a:defRPr>
            </a:pPr>
            <a:r>
              <a:t>Інструктивно-методичні рекомендації щодо викладання навчальних предметів та інтегрованих курсів у 2026/2027 навчальному році</a:t>
            </a:r>
          </a:p>
        </p:txBody>
      </p:sp>
      <p:pic>
        <p:nvPicPr>
          <p:cNvPr id="7" name="Picture 6" descr="qr_mon_metodychni_2026_2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639" y="2363123"/>
            <a:ext cx="1645920" cy="1645920"/>
          </a:xfrm>
          <a:prstGeom prst="rect">
            <a:avLst/>
          </a:prstGeom>
        </p:spPr>
      </p:pic>
      <p:sp>
        <p:nvSpPr>
          <p:cNvPr id="8" name="Rounded Rectangle 7">
            <a:hlinkClick r:id="rId2"/>
          </p:cNvPr>
          <p:cNvSpPr/>
          <p:nvPr/>
        </p:nvSpPr>
        <p:spPr>
          <a:xfrm>
            <a:off x="1143000" y="4374802"/>
            <a:ext cx="4343400" cy="594360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346FB5"/>
                </a:solidFill>
                <a:latin typeface="Aptos"/>
              </a:defRPr>
            </a:pPr>
            <a:r>
              <a:t>Відкрити рекомендації МОН</a:t>
            </a:r>
          </a:p>
        </p:txBody>
      </p:sp>
      <p:sp>
        <p:nvSpPr>
          <p:cNvPr id="9" name="Rounded Rectangle 8">
            <a:hlinkClick r:id="rId4"/>
          </p:cNvPr>
          <p:cNvSpPr/>
          <p:nvPr/>
        </p:nvSpPr>
        <p:spPr>
          <a:xfrm>
            <a:off x="6263640" y="1234440"/>
            <a:ext cx="5257800" cy="68580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ptos"/>
              </a:defRPr>
            </a:pPr>
            <a:r>
              <a:t>Методичні рекомендації до модельної програми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2500283"/>
            <a:ext cx="2971800" cy="132588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212A34"/>
                </a:solidFill>
                <a:latin typeface="Aptos"/>
              </a:defRPr>
            </a:pPr>
            <a:r>
              <a:t>Методичні рекомендації щодо роботи за програмою Завадського, Коршунової, Твердохліба</a:t>
            </a:r>
          </a:p>
        </p:txBody>
      </p:sp>
      <p:pic>
        <p:nvPicPr>
          <p:cNvPr id="11" name="Picture 10" descr="qr_zavadskyi_korshunova_tverdokhli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6920" y="2363123"/>
            <a:ext cx="1645920" cy="1645920"/>
          </a:xfrm>
          <a:prstGeom prst="rect">
            <a:avLst/>
          </a:prstGeom>
        </p:spPr>
      </p:pic>
      <p:sp>
        <p:nvSpPr>
          <p:cNvPr id="12" name="Rounded Rectangle 11">
            <a:hlinkClick r:id="rId4"/>
          </p:cNvPr>
          <p:cNvSpPr/>
          <p:nvPr/>
        </p:nvSpPr>
        <p:spPr>
          <a:xfrm>
            <a:off x="6720840" y="4374802"/>
            <a:ext cx="4434840" cy="594360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346FB5"/>
                </a:solidFill>
                <a:latin typeface="Aptos"/>
              </a:defRPr>
            </a:pPr>
            <a:r>
              <a:t>Відкрити методичні рекомендації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42416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800" b="1">
                <a:solidFill>
                  <a:srgbClr val="192F4E"/>
                </a:solidFill>
                <a:latin typeface="Aptos"/>
              </a:defRPr>
            </a:pPr>
            <a:r>
              <a:t>Мета інформатичної освітньої галузі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0101" y="1143000"/>
            <a:ext cx="2240280" cy="960120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t>Розвиток</a:t>
            </a:r>
            <a:br/>
            <a:r>
              <a:t>мислення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68981" y="1143000"/>
            <a:ext cx="2240280" cy="96012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t>Використання</a:t>
            </a:r>
            <a:br/>
            <a:r>
              <a:t>цифрових технологій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00101" y="2362216"/>
            <a:ext cx="2240280" cy="960120"/>
          </a:xfrm>
          <a:prstGeom prst="roundRect">
            <a:avLst/>
          </a:prstGeom>
          <a:solidFill>
            <a:srgbClr val="38A5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t>Комунікація</a:t>
            </a:r>
            <a:br/>
            <a:r>
              <a:t>і співпраця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68981" y="2344706"/>
            <a:ext cx="2240280" cy="960120"/>
          </a:xfrm>
          <a:prstGeom prst="roundRect">
            <a:avLst/>
          </a:prstGeom>
          <a:solidFill>
            <a:srgbClr val="4C91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Самонавчання</a:t>
            </a:r>
            <a:r>
              <a:rPr dirty="0"/>
              <a:t> і</a:t>
            </a:r>
            <a:br>
              <a:rPr dirty="0"/>
            </a:br>
            <a:r>
              <a:rPr dirty="0" err="1"/>
              <a:t>безперервний</a:t>
            </a:r>
            <a:r>
              <a:rPr dirty="0"/>
              <a:t> </a:t>
            </a:r>
            <a:r>
              <a:rPr dirty="0" err="1"/>
              <a:t>розвиток</a:t>
            </a:r>
            <a:endParaRPr dirty="0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620" y="1436309"/>
            <a:ext cx="1493161" cy="1493161"/>
          </a:xfrm>
          <a:prstGeom prst="rect">
            <a:avLst/>
          </a:prstGeom>
        </p:spPr>
      </p:pic>
      <p:sp>
        <p:nvSpPr>
          <p:cNvPr id="10" name="TextBox 9">
            <a:hlinkClick r:id="rId3"/>
          </p:cNvPr>
          <p:cNvSpPr txBox="1"/>
          <p:nvPr/>
        </p:nvSpPr>
        <p:spPr>
          <a:xfrm>
            <a:off x="8031577" y="1903095"/>
            <a:ext cx="3215770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100" b="1">
                <a:solidFill>
                  <a:srgbClr val="192F4E"/>
                </a:solidFill>
                <a:latin typeface="Aptos"/>
              </a:defRPr>
            </a:pPr>
            <a:r>
              <a:rPr sz="1600" dirty="0" err="1"/>
              <a:t>Концептуальні</a:t>
            </a:r>
            <a:r>
              <a:rPr sz="1600" dirty="0"/>
              <a:t> </a:t>
            </a:r>
            <a:r>
              <a:rPr sz="1600" dirty="0" err="1"/>
              <a:t>засади</a:t>
            </a:r>
            <a:br>
              <a:rPr sz="1600" dirty="0"/>
            </a:br>
            <a:r>
              <a:rPr sz="1600" dirty="0"/>
              <a:t>інформатичної </a:t>
            </a:r>
            <a:r>
              <a:rPr sz="1600" dirty="0" err="1"/>
              <a:t>освітньої</a:t>
            </a:r>
            <a:r>
              <a:rPr sz="1600" dirty="0"/>
              <a:t> </a:t>
            </a:r>
            <a:r>
              <a:rPr sz="1600" dirty="0" err="1"/>
              <a:t>галузі</a:t>
            </a:r>
            <a:endParaRPr sz="1600" dirty="0"/>
          </a:p>
        </p:txBody>
      </p:sp>
      <p:sp>
        <p:nvSpPr>
          <p:cNvPr id="11" name="Rounded Rectangle 10"/>
          <p:cNvSpPr/>
          <p:nvPr/>
        </p:nvSpPr>
        <p:spPr>
          <a:xfrm>
            <a:off x="664691" y="3848936"/>
            <a:ext cx="10972800" cy="713232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dirty="0"/>
              <a:t>У 9 </a:t>
            </a:r>
            <a:r>
              <a:rPr dirty="0" err="1"/>
              <a:t>класі</a:t>
            </a:r>
            <a:r>
              <a:rPr dirty="0"/>
              <a:t> </a:t>
            </a:r>
            <a:r>
              <a:rPr dirty="0" err="1"/>
              <a:t>ця</a:t>
            </a:r>
            <a:r>
              <a:rPr dirty="0"/>
              <a:t> </a:t>
            </a:r>
            <a:r>
              <a:rPr dirty="0" err="1"/>
              <a:t>мета</a:t>
            </a:r>
            <a:r>
              <a:rPr dirty="0"/>
              <a:t> </a:t>
            </a:r>
            <a:r>
              <a:rPr lang="uk-UA" dirty="0"/>
              <a:t>реалі</a:t>
            </a:r>
            <a:r>
              <a:rPr dirty="0" err="1"/>
              <a:t>зується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комплексне</a:t>
            </a:r>
            <a:r>
              <a:rPr dirty="0"/>
              <a:t> </a:t>
            </a:r>
            <a:r>
              <a:rPr dirty="0" err="1"/>
              <a:t>застосування</a:t>
            </a:r>
            <a:r>
              <a:rPr dirty="0"/>
              <a:t> </a:t>
            </a:r>
            <a:r>
              <a:rPr dirty="0" err="1"/>
              <a:t>технологій</a:t>
            </a:r>
            <a:r>
              <a:rPr dirty="0"/>
              <a:t>, </a:t>
            </a:r>
            <a:r>
              <a:rPr lang="uk-UA" dirty="0"/>
              <a:t>моделювання, </a:t>
            </a:r>
            <a:br>
              <a:rPr lang="uk-UA" dirty="0"/>
            </a:br>
            <a:r>
              <a:rPr lang="uk-UA" dirty="0"/>
              <a:t>розвиток </a:t>
            </a:r>
            <a:r>
              <a:rPr dirty="0" err="1"/>
              <a:t>структурн</a:t>
            </a:r>
            <a:r>
              <a:rPr lang="uk-UA" dirty="0"/>
              <a:t>ого</a:t>
            </a:r>
            <a:r>
              <a:rPr dirty="0"/>
              <a:t> </a:t>
            </a:r>
            <a:r>
              <a:rPr dirty="0" err="1"/>
              <a:t>мислення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профорієнтацію</a:t>
            </a:r>
            <a:r>
              <a:rPr dirty="0"/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755551" y="5088768"/>
            <a:ext cx="2969660" cy="109310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0">
                <a:solidFill>
                  <a:srgbClr val="212A34"/>
                </a:solidFill>
                <a:latin typeface="Aptos"/>
              </a:defRPr>
            </a:pPr>
            <a:r>
              <a:rPr lang="uk-UA" sz="2400" dirty="0"/>
              <a:t>Профорієнтація</a:t>
            </a:r>
            <a:endParaRPr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5822977" y="4943111"/>
            <a:ext cx="5088539" cy="1259248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0">
                <a:solidFill>
                  <a:srgbClr val="192F4E"/>
                </a:solidFill>
                <a:latin typeface="Aptos"/>
              </a:defRPr>
            </a:pPr>
            <a:r>
              <a:rPr dirty="0" err="1"/>
              <a:t>Створення</a:t>
            </a:r>
            <a:r>
              <a:rPr dirty="0"/>
              <a:t> </a:t>
            </a:r>
            <a:r>
              <a:rPr dirty="0" err="1"/>
              <a:t>умов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усвідомленого</a:t>
            </a:r>
            <a:r>
              <a:rPr dirty="0"/>
              <a:t> </a:t>
            </a:r>
            <a:r>
              <a:rPr dirty="0" err="1"/>
              <a:t>вибору</a:t>
            </a:r>
            <a:r>
              <a:rPr dirty="0"/>
              <a:t> </a:t>
            </a:r>
            <a:r>
              <a:rPr dirty="0" err="1"/>
              <a:t>подальшої</a:t>
            </a:r>
            <a:r>
              <a:rPr dirty="0"/>
              <a:t> </a:t>
            </a:r>
            <a:r>
              <a:rPr dirty="0" err="1"/>
              <a:t>освітньої</a:t>
            </a:r>
            <a:r>
              <a:rPr dirty="0"/>
              <a:t> </a:t>
            </a:r>
            <a:r>
              <a:rPr dirty="0" err="1"/>
              <a:t>траєкторії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майбутньої</a:t>
            </a:r>
            <a:r>
              <a:rPr dirty="0"/>
              <a:t> </a:t>
            </a:r>
            <a:r>
              <a:rPr dirty="0" err="1"/>
              <a:t>професії</a:t>
            </a:r>
            <a:r>
              <a:rPr dirty="0"/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615726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F4E"/>
                </a:solidFill>
                <a:latin typeface="Aptos Display"/>
              </a:defRPr>
            </a:pPr>
            <a:r>
              <a:rPr lang="uk-UA" dirty="0"/>
              <a:t>Головний м</a:t>
            </a:r>
            <a:r>
              <a:rPr lang="uk-UA" b="1" dirty="0"/>
              <a:t>етодичний акцент 9 класу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417320"/>
            <a:ext cx="4114800" cy="114300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300" b="1">
                <a:solidFill>
                  <a:srgbClr val="66717C"/>
                </a:solidFill>
                <a:latin typeface="Aptos"/>
              </a:defRPr>
            </a:pPr>
            <a:r>
              <a:t>Окремі інструменти</a:t>
            </a:r>
            <a:br/>
            <a:r>
              <a:t>і типові операції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12280" y="1417320"/>
            <a:ext cx="4526280" cy="114300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300" b="1">
                <a:solidFill>
                  <a:srgbClr val="FFFFFF"/>
                </a:solidFill>
                <a:latin typeface="Aptos"/>
              </a:defRPr>
            </a:pPr>
            <a:r>
              <a:t>Комплексне застосування</a:t>
            </a:r>
            <a:br/>
            <a:r>
              <a:t>для практичних задач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4256" y="3063240"/>
            <a:ext cx="3383280" cy="1325880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192F4E"/>
                </a:solidFill>
                <a:latin typeface="Aptos"/>
              </a:defRPr>
            </a:pPr>
            <a:r>
              <a:rPr dirty="0"/>
              <a:t>СТРУКТУРНЕ МИСЛЕННЯ</a:t>
            </a:r>
            <a:br>
              <a:rPr lang="uk-UA" dirty="0"/>
            </a:br>
            <a:br>
              <a:rPr sz="800" dirty="0"/>
            </a:br>
            <a:r>
              <a:rPr lang="uk-UA" dirty="0"/>
              <a:t>об’єкти</a:t>
            </a:r>
            <a:r>
              <a:rPr dirty="0"/>
              <a:t> • </a:t>
            </a:r>
            <a:r>
              <a:rPr lang="uk-UA" dirty="0"/>
              <a:t>класи • </a:t>
            </a:r>
            <a:r>
              <a:rPr dirty="0" err="1"/>
              <a:t>властивості</a:t>
            </a:r>
            <a:r>
              <a:rPr dirty="0"/>
              <a:t> • </a:t>
            </a:r>
            <a:r>
              <a:rPr dirty="0" err="1"/>
              <a:t>зв’язки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676656" y="3046964"/>
            <a:ext cx="3383280" cy="1325880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192F4E"/>
                </a:solidFill>
                <a:latin typeface="Aptos"/>
              </a:defRPr>
            </a:pPr>
            <a:r>
              <a:rPr dirty="0"/>
              <a:t>АБСТРАГУВАННЯ</a:t>
            </a:r>
            <a:br>
              <a:rPr lang="uk-UA" dirty="0"/>
            </a:br>
            <a:br>
              <a:rPr sz="800" dirty="0"/>
            </a:br>
            <a:r>
              <a:rPr dirty="0" err="1"/>
              <a:t>істотне</a:t>
            </a:r>
            <a:r>
              <a:rPr dirty="0"/>
              <a:t> • </a:t>
            </a:r>
            <a:r>
              <a:rPr dirty="0" err="1"/>
              <a:t>модель</a:t>
            </a:r>
            <a:r>
              <a:rPr dirty="0"/>
              <a:t> • </a:t>
            </a:r>
            <a:br>
              <a:rPr lang="uk-UA" dirty="0"/>
            </a:br>
            <a:r>
              <a:rPr dirty="0" err="1"/>
              <a:t>межі</a:t>
            </a:r>
            <a:r>
              <a:rPr lang="uk-UA" dirty="0"/>
              <a:t> застосовності</a:t>
            </a:r>
            <a:endParaRPr dirty="0"/>
          </a:p>
        </p:txBody>
      </p:sp>
      <p:sp>
        <p:nvSpPr>
          <p:cNvPr id="10" name="Rounded Rectangle 9"/>
          <p:cNvSpPr/>
          <p:nvPr/>
        </p:nvSpPr>
        <p:spPr>
          <a:xfrm>
            <a:off x="7991856" y="3063240"/>
            <a:ext cx="3575304" cy="1325880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192F4E"/>
                </a:solidFill>
                <a:latin typeface="Aptos"/>
              </a:defRPr>
            </a:pPr>
            <a:r>
              <a:rPr dirty="0"/>
              <a:t>СПІВПРАЦЯ</a:t>
            </a:r>
            <a:br>
              <a:rPr lang="uk-UA" dirty="0"/>
            </a:br>
            <a:br>
              <a:rPr sz="800" dirty="0"/>
            </a:br>
            <a:r>
              <a:rPr lang="uk-UA" dirty="0"/>
              <a:t>групові проєкти</a:t>
            </a:r>
            <a:r>
              <a:rPr dirty="0"/>
              <a:t> • </a:t>
            </a:r>
            <a:r>
              <a:rPr dirty="0" err="1"/>
              <a:t>комунікація</a:t>
            </a:r>
            <a:r>
              <a:rPr dirty="0"/>
              <a:t> • </a:t>
            </a:r>
            <a:r>
              <a:rPr dirty="0" err="1"/>
              <a:t>взаємооцінювання</a:t>
            </a:r>
            <a:endParaRPr dirty="0"/>
          </a:p>
        </p:txBody>
      </p:sp>
      <p:sp>
        <p:nvSpPr>
          <p:cNvPr id="11" name="Rounded Rectangle 10"/>
          <p:cNvSpPr/>
          <p:nvPr/>
        </p:nvSpPr>
        <p:spPr>
          <a:xfrm>
            <a:off x="1828800" y="5074920"/>
            <a:ext cx="8503920" cy="685800"/>
          </a:xfrm>
          <a:prstGeom prst="roundRect">
            <a:avLst/>
          </a:prstGeom>
          <a:solidFill>
            <a:srgbClr val="4C91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Самостійний</a:t>
            </a:r>
            <a:r>
              <a:rPr dirty="0"/>
              <a:t> </a:t>
            </a:r>
            <a:r>
              <a:rPr dirty="0" err="1"/>
              <a:t>вибір</a:t>
            </a:r>
            <a:r>
              <a:rPr dirty="0"/>
              <a:t> </a:t>
            </a:r>
            <a:r>
              <a:rPr dirty="0" err="1"/>
              <a:t>цифрових</a:t>
            </a:r>
            <a:r>
              <a:rPr dirty="0"/>
              <a:t> </a:t>
            </a:r>
            <a:r>
              <a:rPr dirty="0" err="1"/>
              <a:t>засобів</a:t>
            </a:r>
            <a:r>
              <a:rPr dirty="0"/>
              <a:t> → </a:t>
            </a:r>
            <a:r>
              <a:rPr dirty="0" err="1"/>
              <a:t>здатність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самонавчання</a:t>
            </a:r>
            <a:endParaRPr dirty="0"/>
          </a:p>
        </p:txBody>
      </p:sp>
      <p:sp>
        <p:nvSpPr>
          <p:cNvPr id="12" name="Rectangle 11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Стрілка: п’ятикутник 12">
            <a:extLst>
              <a:ext uri="{FF2B5EF4-FFF2-40B4-BE49-F238E27FC236}">
                <a16:creationId xmlns:a16="http://schemas.microsoft.com/office/drawing/2014/main" id="{C4C3E052-FF38-CB90-5323-62F4EDBC12E8}"/>
              </a:ext>
            </a:extLst>
          </p:cNvPr>
          <p:cNvSpPr/>
          <p:nvPr/>
        </p:nvSpPr>
        <p:spPr>
          <a:xfrm>
            <a:off x="5466945" y="1634247"/>
            <a:ext cx="749029" cy="523220"/>
          </a:xfrm>
          <a:prstGeom prst="homePlat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F4E"/>
                </a:solidFill>
                <a:latin typeface="Aptos Display"/>
              </a:defRPr>
            </a:pPr>
            <a:r>
              <a:t>Рекомендована навчальна траєкторія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2331720"/>
            <a:ext cx="1965960" cy="1325880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Абстрагування</a:t>
            </a:r>
            <a:br/>
            <a:r>
              <a:t>і моделювання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2468880" y="2999232"/>
            <a:ext cx="320040" cy="0"/>
          </a:xfrm>
          <a:prstGeom prst="line">
            <a:avLst/>
          </a:prstGeom>
          <a:ln w="4445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2788920" y="2331720"/>
            <a:ext cx="1965960" cy="132588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Структурування</a:t>
            </a:r>
            <a:br/>
            <a:r>
              <a:t>даних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754879" y="2999232"/>
            <a:ext cx="320041" cy="0"/>
          </a:xfrm>
          <a:prstGeom prst="line">
            <a:avLst/>
          </a:prstGeom>
          <a:ln w="4445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074920" y="2331720"/>
            <a:ext cx="1965960" cy="1325880"/>
          </a:xfrm>
          <a:prstGeom prst="roundRect">
            <a:avLst/>
          </a:prstGeom>
          <a:solidFill>
            <a:srgbClr val="38A5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Алгоритмічне</a:t>
            </a:r>
            <a:br/>
            <a:r>
              <a:t>опрацювання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7040879" y="2999232"/>
            <a:ext cx="320041" cy="0"/>
          </a:xfrm>
          <a:prstGeom prst="line">
            <a:avLst/>
          </a:prstGeom>
          <a:ln w="4445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360920" y="2331720"/>
            <a:ext cx="1965960" cy="132588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Створення</a:t>
            </a:r>
            <a:br/>
            <a:r>
              <a:t>продукту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9326880" y="2999232"/>
            <a:ext cx="320040" cy="0"/>
          </a:xfrm>
          <a:prstGeom prst="line">
            <a:avLst/>
          </a:prstGeom>
          <a:ln w="4445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9646920" y="2331720"/>
            <a:ext cx="1965960" cy="1325880"/>
          </a:xfrm>
          <a:prstGeom prst="roundRect">
            <a:avLst/>
          </a:prstGeom>
          <a:solidFill>
            <a:srgbClr val="4C91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Тестування,</a:t>
            </a:r>
            <a:br/>
            <a:r>
              <a:t>оцінювання,</a:t>
            </a:r>
            <a:br/>
            <a:r>
              <a:t>вдосконалення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97280" y="4343400"/>
            <a:ext cx="9966960" cy="91440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900" b="0">
                <a:solidFill>
                  <a:srgbClr val="212A34"/>
                </a:solidFill>
                <a:latin typeface="Aptos"/>
              </a:defRPr>
            </a:pPr>
            <a:r>
              <a:t>Цю послідовність доцільно використовувати і в окремих проєктах,</a:t>
            </a:r>
            <a:br/>
            <a:r>
              <a:t>і як логіку організації навчання протягом року.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F4E"/>
                </a:solidFill>
                <a:latin typeface="Aptos Display"/>
              </a:defRPr>
            </a:pPr>
            <a:r>
              <a:t>Абстрагування та моделювання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06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234440"/>
            <a:ext cx="3657600" cy="452628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>
              <a:defRPr sz="1800" b="0">
                <a:solidFill>
                  <a:srgbClr val="212A34"/>
                </a:solidFill>
                <a:latin typeface="Aptos"/>
              </a:defRPr>
            </a:pPr>
            <a:r>
              <a:t>Учень має вміти:</a:t>
            </a:r>
            <a:br/>
            <a:br/>
            <a:r>
              <a:t>• визначити мету моделі</a:t>
            </a:r>
            <a:br/>
            <a:r>
              <a:t>• виокремити істотні властивості</a:t>
            </a:r>
            <a:br/>
            <a:r>
              <a:t>• обрати форму подання</a:t>
            </a:r>
            <a:br/>
            <a:r>
              <a:t>• дослідити модель</a:t>
            </a:r>
            <a:br/>
            <a:r>
              <a:t>• оцінити її обмеження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09160" y="1234440"/>
            <a:ext cx="67208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192F4E"/>
                </a:solidFill>
                <a:latin typeface="Aptos"/>
              </a:defRPr>
            </a:pPr>
            <a:r>
              <a:t>Моделювання може відбуватися в різних середовищах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46320" y="2148840"/>
            <a:ext cx="1874519" cy="105156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Графічні та</a:t>
            </a:r>
            <a:br/>
            <a:r>
              <a:t>3D-моделі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86600" y="2148840"/>
            <a:ext cx="1874519" cy="1051560"/>
          </a:xfrm>
          <a:prstGeom prst="roundRect">
            <a:avLst/>
          </a:prstGeom>
          <a:solidFill>
            <a:srgbClr val="38A5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Електронні</a:t>
            </a:r>
            <a:br/>
            <a:r>
              <a:t>таблиці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26880" y="2148840"/>
            <a:ext cx="1874519" cy="105156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Бази даних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0" y="3886200"/>
            <a:ext cx="1874519" cy="1051560"/>
          </a:xfrm>
          <a:prstGeom prst="roundRect">
            <a:avLst/>
          </a:prstGeom>
          <a:solidFill>
            <a:srgbClr val="38A5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Програмні</a:t>
            </a:r>
            <a:br/>
            <a:r>
              <a:t>моделі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83879" y="3886200"/>
            <a:ext cx="3063240" cy="105156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Вебресурси • розумні пристрої • інформаційні системи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800600" y="5404104"/>
            <a:ext cx="6492240" cy="676656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192F4E"/>
                </a:solidFill>
                <a:latin typeface="Aptos"/>
              </a:defRPr>
            </a:pPr>
            <a:r>
              <a:rPr dirty="0" err="1">
                <a:solidFill>
                  <a:srgbClr val="224978"/>
                </a:solidFill>
              </a:rPr>
              <a:t>Фокус</a:t>
            </a:r>
            <a:r>
              <a:rPr dirty="0">
                <a:solidFill>
                  <a:srgbClr val="224978"/>
                </a:solidFill>
              </a:rPr>
              <a:t>:</a:t>
            </a:r>
            <a:r>
              <a:rPr dirty="0">
                <a:solidFill>
                  <a:srgbClr val="346FB5"/>
                </a:solidFill>
              </a:rPr>
              <a:t> </a:t>
            </a:r>
            <a:r>
              <a:rPr lang="uk-UA" dirty="0">
                <a:solidFill>
                  <a:srgbClr val="346FB5"/>
                </a:solidFill>
              </a:rPr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інтерфейс</a:t>
            </a:r>
            <a:r>
              <a:rPr dirty="0"/>
              <a:t> програми, а </a:t>
            </a:r>
            <a:r>
              <a:rPr dirty="0" err="1"/>
              <a:t>відповідність</a:t>
            </a:r>
            <a:r>
              <a:rPr dirty="0"/>
              <a:t> </a:t>
            </a:r>
            <a:r>
              <a:rPr dirty="0" err="1"/>
              <a:t>моделі</a:t>
            </a:r>
            <a:r>
              <a:rPr dirty="0"/>
              <a:t> </a:t>
            </a:r>
            <a:r>
              <a:rPr dirty="0" err="1"/>
              <a:t>задачі</a:t>
            </a:r>
            <a:r>
              <a:rPr lang="uk-UA" dirty="0"/>
              <a:t> </a:t>
            </a:r>
            <a:r>
              <a:rPr lang="uk-UA" sz="1700" b="1" dirty="0">
                <a:solidFill>
                  <a:srgbClr val="192F4E"/>
                </a:solidFill>
                <a:latin typeface="Aptos"/>
              </a:rPr>
              <a:t>та обґрунтування прийнятих рішень</a:t>
            </a:r>
            <a:r>
              <a:rPr dirty="0"/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867096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F4E"/>
                </a:solidFill>
                <a:latin typeface="Aptos Display"/>
              </a:defRPr>
            </a:pPr>
            <a:r>
              <a:rPr dirty="0" err="1"/>
              <a:t>Наскрізна</a:t>
            </a:r>
            <a:r>
              <a:rPr dirty="0"/>
              <a:t> </a:t>
            </a:r>
            <a:r>
              <a:rPr lang="uk-UA" dirty="0"/>
              <a:t>змістова </a:t>
            </a:r>
            <a:r>
              <a:rPr dirty="0" err="1"/>
              <a:t>лінія</a:t>
            </a:r>
            <a:r>
              <a:rPr dirty="0"/>
              <a:t>: </a:t>
            </a:r>
            <a:r>
              <a:rPr dirty="0" err="1"/>
              <a:t>набори</a:t>
            </a:r>
            <a:r>
              <a:rPr dirty="0"/>
              <a:t> </a:t>
            </a:r>
            <a:r>
              <a:rPr dirty="0" err="1"/>
              <a:t>однотипних</a:t>
            </a:r>
            <a:r>
              <a:rPr dirty="0"/>
              <a:t> </a:t>
            </a:r>
            <a:r>
              <a:rPr dirty="0" err="1"/>
              <a:t>об’єктів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07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91740" y="1234440"/>
            <a:ext cx="2606040" cy="77724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Електронні</a:t>
            </a:r>
            <a:r>
              <a:rPr dirty="0"/>
              <a:t> </a:t>
            </a:r>
            <a:r>
              <a:rPr dirty="0" err="1"/>
              <a:t>таблиці</a:t>
            </a:r>
            <a:r>
              <a:rPr lang="uk-UA" dirty="0"/>
              <a:t>:</a:t>
            </a:r>
            <a:br>
              <a:rPr dirty="0"/>
            </a:br>
            <a:r>
              <a:rPr dirty="0" err="1"/>
              <a:t>рядки</a:t>
            </a:r>
            <a:endParaRPr dirty="0"/>
          </a:p>
        </p:txBody>
      </p:sp>
      <p:sp>
        <p:nvSpPr>
          <p:cNvPr id="6" name="Rounded Rectangle 5"/>
          <p:cNvSpPr/>
          <p:nvPr/>
        </p:nvSpPr>
        <p:spPr>
          <a:xfrm>
            <a:off x="5444490" y="1225296"/>
            <a:ext cx="2606040" cy="777240"/>
          </a:xfrm>
          <a:prstGeom prst="roundRect">
            <a:avLst/>
          </a:prstGeom>
          <a:solidFill>
            <a:srgbClr val="38A5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Бази</a:t>
            </a:r>
            <a:r>
              <a:rPr dirty="0"/>
              <a:t> </a:t>
            </a:r>
            <a:r>
              <a:rPr dirty="0" err="1"/>
              <a:t>даних</a:t>
            </a:r>
            <a:r>
              <a:rPr lang="uk-UA" dirty="0"/>
              <a:t>:</a:t>
            </a:r>
            <a:br>
              <a:rPr dirty="0"/>
            </a:br>
            <a:r>
              <a:rPr dirty="0" err="1"/>
              <a:t>записи</a:t>
            </a:r>
            <a:endParaRPr dirty="0"/>
          </a:p>
        </p:txBody>
      </p:sp>
      <p:sp>
        <p:nvSpPr>
          <p:cNvPr id="7" name="Rounded Rectangle 6"/>
          <p:cNvSpPr/>
          <p:nvPr/>
        </p:nvSpPr>
        <p:spPr>
          <a:xfrm>
            <a:off x="8397240" y="1208175"/>
            <a:ext cx="2606040" cy="77724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Програмування</a:t>
            </a:r>
            <a:r>
              <a:rPr lang="uk-UA" dirty="0"/>
              <a:t>:</a:t>
            </a:r>
            <a:br>
              <a:rPr dirty="0"/>
            </a:br>
            <a:r>
              <a:rPr dirty="0" err="1"/>
              <a:t>елементи</a:t>
            </a:r>
            <a:r>
              <a:rPr dirty="0"/>
              <a:t> </a:t>
            </a:r>
            <a:r>
              <a:rPr lang="uk-UA" dirty="0"/>
              <a:t>колекції</a:t>
            </a:r>
            <a:endParaRPr dirty="0"/>
          </a:p>
        </p:txBody>
      </p:sp>
      <p:sp>
        <p:nvSpPr>
          <p:cNvPr id="8" name="Rounded Rectangle 7"/>
          <p:cNvSpPr/>
          <p:nvPr/>
        </p:nvSpPr>
        <p:spPr>
          <a:xfrm>
            <a:off x="685800" y="2423160"/>
            <a:ext cx="1965960" cy="621792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192F4E"/>
                </a:solidFill>
                <a:latin typeface="Aptos"/>
              </a:defRPr>
            </a:pPr>
            <a:r>
              <a:t>Відбір за умовою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423160"/>
            <a:ext cx="2514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Фільтрація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49240" y="2423160"/>
            <a:ext cx="2514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Запит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79" y="2423160"/>
            <a:ext cx="352044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Перебір / умова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3172968"/>
            <a:ext cx="1965960" cy="621792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192F4E"/>
                </a:solidFill>
                <a:latin typeface="Aptos"/>
              </a:defRPr>
            </a:pPr>
            <a:r>
              <a:t>Пошук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3172968"/>
            <a:ext cx="2514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Функція / фільтр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49240" y="3172968"/>
            <a:ext cx="2514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Запит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5279" y="3172968"/>
            <a:ext cx="352044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Пошук у масиві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922776"/>
            <a:ext cx="1965960" cy="621792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192F4E"/>
                </a:solidFill>
                <a:latin typeface="Aptos"/>
              </a:defRPr>
            </a:pPr>
            <a:r>
              <a:t>Упорядкування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3922776"/>
            <a:ext cx="2514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Сортування рядків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49240" y="4079783"/>
            <a:ext cx="251460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rPr lang="uk-UA" dirty="0"/>
              <a:t>З</a:t>
            </a:r>
            <a:r>
              <a:rPr dirty="0" err="1"/>
              <a:t>апит</a:t>
            </a:r>
            <a:r>
              <a:rPr lang="uk-UA" dirty="0"/>
              <a:t> із сортуванням</a:t>
            </a:r>
            <a:endParaRPr dirty="0"/>
          </a:p>
        </p:txBody>
      </p:sp>
      <p:sp>
        <p:nvSpPr>
          <p:cNvPr id="19" name="TextBox 18"/>
          <p:cNvSpPr txBox="1"/>
          <p:nvPr/>
        </p:nvSpPr>
        <p:spPr>
          <a:xfrm>
            <a:off x="7955279" y="3922776"/>
            <a:ext cx="352044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Сортування масиву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5800" y="4672584"/>
            <a:ext cx="1965960" cy="621792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500" b="1">
                <a:solidFill>
                  <a:srgbClr val="192F4E"/>
                </a:solidFill>
                <a:latin typeface="Aptos"/>
              </a:defRPr>
            </a:pPr>
            <a:r>
              <a:t>Підсумки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4672584"/>
            <a:ext cx="2514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SUM, AVERAGE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49240" y="4672584"/>
            <a:ext cx="251460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Агрегатний запит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55279" y="4672584"/>
            <a:ext cx="3520440" cy="6217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400" b="0">
                <a:solidFill>
                  <a:srgbClr val="212A34"/>
                </a:solidFill>
                <a:latin typeface="Aptos"/>
              </a:defRPr>
            </a:pPr>
            <a:r>
              <a:t>Суми / кількості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97280" y="5715000"/>
            <a:ext cx="9966960" cy="502920"/>
          </a:xfrm>
          <a:prstGeom prst="roundRect">
            <a:avLst/>
          </a:prstGeom>
          <a:solidFill>
            <a:srgbClr val="4C91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t>Ключова ідея: показувати спільну інформаційну сутність операцій у різних середовищах.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424160" cy="566928"/>
          </a:xfrm>
          <a:prstGeom prst="rect">
            <a:avLst/>
          </a:prstGeom>
          <a:noFill/>
        </p:spPr>
        <p:txBody>
          <a:bodyPr wrap="square" lIns="73152" tIns="73152" rIns="73152" bIns="73152" anchor="ctr">
            <a:spAutoFit/>
          </a:bodyPr>
          <a:lstStyle/>
          <a:p>
            <a:pPr algn="l">
              <a:defRPr sz="2800" b="1">
                <a:solidFill>
                  <a:srgbClr val="192F4E"/>
                </a:solidFill>
                <a:latin typeface="Aptos"/>
              </a:defRPr>
            </a:pPr>
            <a:r>
              <a:t>Бази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square" lIns="73152" tIns="73152" rIns="73152" bIns="73152" anchor="ctr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08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078992"/>
            <a:ext cx="5074920" cy="795990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73152" rIns="73152" bIns="73152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Ключове</a:t>
            </a:r>
            <a:r>
              <a:rPr dirty="0"/>
              <a:t> </a:t>
            </a:r>
            <a:r>
              <a:rPr dirty="0" err="1"/>
              <a:t>питання</a:t>
            </a:r>
            <a:r>
              <a:rPr dirty="0"/>
              <a:t>: </a:t>
            </a:r>
            <a:r>
              <a:rPr dirty="0" err="1"/>
              <a:t>чому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зберігання</a:t>
            </a:r>
            <a:r>
              <a:rPr dirty="0"/>
              <a:t> </a:t>
            </a:r>
            <a:r>
              <a:rPr dirty="0" err="1"/>
              <a:t>даних</a:t>
            </a:r>
            <a:br>
              <a:rPr dirty="0"/>
            </a:br>
            <a:r>
              <a:rPr dirty="0" err="1"/>
              <a:t>може</a:t>
            </a:r>
            <a:r>
              <a:rPr dirty="0"/>
              <a:t> </a:t>
            </a:r>
            <a:r>
              <a:rPr dirty="0" err="1"/>
              <a:t>бути</a:t>
            </a:r>
            <a:r>
              <a:rPr dirty="0"/>
              <a:t> </a:t>
            </a:r>
            <a:r>
              <a:rPr dirty="0" err="1"/>
              <a:t>недостатньо</a:t>
            </a:r>
            <a:r>
              <a:rPr dirty="0"/>
              <a:t> </a:t>
            </a:r>
            <a:r>
              <a:rPr dirty="0" err="1"/>
              <a:t>однієї</a:t>
            </a:r>
            <a:r>
              <a:rPr dirty="0"/>
              <a:t> </a:t>
            </a:r>
            <a:r>
              <a:rPr dirty="0" err="1"/>
              <a:t>таблиці</a:t>
            </a:r>
            <a:endParaRPr dirty="0"/>
          </a:p>
        </p:txBody>
      </p:sp>
      <p:sp>
        <p:nvSpPr>
          <p:cNvPr id="6" name="Rounded Rectangle 5"/>
          <p:cNvSpPr/>
          <p:nvPr/>
        </p:nvSpPr>
        <p:spPr>
          <a:xfrm>
            <a:off x="1205063" y="2267898"/>
            <a:ext cx="9813457" cy="673915"/>
          </a:xfrm>
          <a:prstGeom prst="roundRect">
            <a:avLst/>
          </a:prstGeom>
          <a:solidFill>
            <a:srgbClr val="4C91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73152" rIns="73152" bIns="73152" rtlCol="0" anchor="ctr"/>
          <a:lstStyle/>
          <a:p>
            <a:pPr algn="ctr">
              <a:defRPr sz="1900" b="1">
                <a:solidFill>
                  <a:srgbClr val="FFFFFF"/>
                </a:solidFill>
                <a:latin typeface="Aptos"/>
              </a:defRPr>
            </a:pPr>
            <a:r>
              <a:t>Визначення типу зв’язку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92884" y="1078992"/>
            <a:ext cx="5074276" cy="79599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73152" rIns="73152" bIns="73152" rtlCol="0" anchor="ctr"/>
          <a:lstStyle/>
          <a:p>
            <a:pPr algn="ctr">
              <a:defRPr sz="1500" b="0">
                <a:solidFill>
                  <a:srgbClr val="212A34"/>
                </a:solidFill>
                <a:latin typeface="Aptos"/>
              </a:defRPr>
            </a:pPr>
            <a:r>
              <a:rPr lang="uk-UA" dirty="0"/>
              <a:t>Відповідь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itknyga.com.ua</a:t>
            </a:r>
            <a:r>
              <a:rPr lang="en-US" dirty="0"/>
              <a:t>, </a:t>
            </a:r>
            <a:r>
              <a:rPr lang="uk-UA" dirty="0"/>
              <a:t>курс 9 класу, Урок 5</a:t>
            </a:r>
            <a:endParaRPr dirty="0"/>
          </a:p>
        </p:txBody>
      </p:sp>
      <p:grpSp>
        <p:nvGrpSpPr>
          <p:cNvPr id="65" name="Групувати 64">
            <a:extLst>
              <a:ext uri="{FF2B5EF4-FFF2-40B4-BE49-F238E27FC236}">
                <a16:creationId xmlns:a16="http://schemas.microsoft.com/office/drawing/2014/main" id="{24F60155-243F-4303-BF7E-796B079F8FB5}"/>
              </a:ext>
            </a:extLst>
          </p:cNvPr>
          <p:cNvGrpSpPr/>
          <p:nvPr/>
        </p:nvGrpSpPr>
        <p:grpSpPr>
          <a:xfrm>
            <a:off x="1100420" y="3088114"/>
            <a:ext cx="9991160" cy="3094052"/>
            <a:chOff x="658368" y="2722446"/>
            <a:chExt cx="9535362" cy="3094052"/>
          </a:xfrm>
        </p:grpSpPr>
        <p:sp>
          <p:nvSpPr>
            <p:cNvPr id="8" name="Rectangle 7"/>
            <p:cNvSpPr/>
            <p:nvPr/>
          </p:nvSpPr>
          <p:spPr>
            <a:xfrm>
              <a:off x="658368" y="2788920"/>
              <a:ext cx="1770278" cy="668426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2428646" y="2788920"/>
              <a:ext cx="3661257" cy="668426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89904" y="2788920"/>
              <a:ext cx="2051913" cy="668426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141817" y="2788920"/>
              <a:ext cx="2051913" cy="668426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58368" y="3457346"/>
              <a:ext cx="1770278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428646" y="3457346"/>
              <a:ext cx="3661257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089904" y="3457346"/>
              <a:ext cx="2051913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141817" y="3457346"/>
              <a:ext cx="2051913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58368" y="4243730"/>
              <a:ext cx="1770278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428646" y="4243730"/>
              <a:ext cx="3661257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089904" y="4243730"/>
              <a:ext cx="2051913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8141817" y="4243730"/>
              <a:ext cx="2051913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58368" y="5030114"/>
              <a:ext cx="1770278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428646" y="5030114"/>
              <a:ext cx="3661257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089904" y="5030114"/>
              <a:ext cx="2051913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141817" y="5030114"/>
              <a:ext cx="2051913" cy="786384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66717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90554" y="2820375"/>
              <a:ext cx="1705904" cy="60551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100" b="1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Тип</a:t>
              </a:r>
              <a:br/>
              <a:r>
                <a:rPr sz="1416"/>
                <a:t>зв’язку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60833" y="2820375"/>
              <a:ext cx="3596883" cy="60551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100" b="1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Графічне позначення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883197" y="2722999"/>
              <a:ext cx="2464438" cy="801373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100" b="1">
                  <a:solidFill>
                    <a:srgbClr val="192F4E"/>
                  </a:solidFill>
                  <a:latin typeface="Aptos"/>
                </a:defRPr>
              </a:pPr>
              <a:r>
                <a:rPr sz="1416" dirty="0" err="1"/>
                <a:t>Зі</a:t>
              </a:r>
              <a:r>
                <a:rPr sz="1416" dirty="0"/>
                <a:t> </a:t>
              </a:r>
              <a:r>
                <a:rPr sz="1416" dirty="0" err="1"/>
                <a:t>скількома</a:t>
              </a:r>
              <a:br>
                <a:rPr dirty="0"/>
              </a:br>
              <a:r>
                <a:rPr sz="1416" dirty="0" err="1"/>
                <a:t>об’єктами</a:t>
              </a:r>
              <a:r>
                <a:rPr sz="1416" dirty="0"/>
                <a:t> A </a:t>
              </a:r>
              <a:r>
                <a:rPr sz="1416" dirty="0" err="1"/>
                <a:t>може</a:t>
              </a:r>
              <a:r>
                <a:rPr lang="uk-UA" sz="1416" dirty="0"/>
                <a:t> </a:t>
              </a:r>
              <a:r>
                <a:rPr sz="1416" dirty="0" err="1"/>
                <a:t>бути</a:t>
              </a:r>
              <a:r>
                <a:rPr sz="1416" dirty="0"/>
                <a:t> </a:t>
              </a:r>
              <a:r>
                <a:rPr sz="1416" dirty="0" err="1"/>
                <a:t>зв’язано</a:t>
              </a:r>
              <a:r>
                <a:rPr sz="1416" dirty="0"/>
                <a:t> </a:t>
              </a:r>
              <a:r>
                <a:rPr lang="uk-UA" sz="1416" dirty="0"/>
                <a:t>кожен </a:t>
              </a:r>
              <a:r>
                <a:rPr sz="1416" dirty="0" err="1"/>
                <a:t>об’єкт</a:t>
              </a:r>
              <a:r>
                <a:rPr sz="1416" dirty="0"/>
                <a:t> B?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174003" y="2722446"/>
              <a:ext cx="2019727" cy="801373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100" b="1">
                  <a:solidFill>
                    <a:srgbClr val="192F4E"/>
                  </a:solidFill>
                  <a:latin typeface="Aptos"/>
                </a:defRPr>
              </a:pPr>
              <a:r>
                <a:rPr sz="1416" dirty="0" err="1"/>
                <a:t>Зі</a:t>
              </a:r>
              <a:r>
                <a:rPr sz="1416" dirty="0"/>
                <a:t> </a:t>
              </a:r>
              <a:r>
                <a:rPr sz="1416" dirty="0" err="1"/>
                <a:t>скількома</a:t>
              </a:r>
              <a:br>
                <a:rPr dirty="0"/>
              </a:br>
              <a:r>
                <a:rPr sz="1416" dirty="0" err="1"/>
                <a:t>об’єктами</a:t>
              </a:r>
              <a:r>
                <a:rPr sz="1416" dirty="0"/>
                <a:t> B </a:t>
              </a:r>
              <a:r>
                <a:rPr sz="1416" dirty="0" err="1"/>
                <a:t>може</a:t>
              </a:r>
              <a:r>
                <a:rPr lang="uk-UA" sz="1416" dirty="0"/>
                <a:t> бути</a:t>
              </a:r>
              <a:br>
                <a:rPr dirty="0"/>
              </a:br>
              <a:r>
                <a:rPr sz="1416" dirty="0" err="1"/>
                <a:t>зв’язано</a:t>
              </a:r>
              <a:r>
                <a:rPr sz="1416" dirty="0"/>
                <a:t> </a:t>
              </a:r>
              <a:r>
                <a:rPr lang="uk-UA" sz="1416" dirty="0"/>
                <a:t>кожен </a:t>
              </a:r>
              <a:r>
                <a:rPr sz="1416" dirty="0" err="1"/>
                <a:t>об’єкт</a:t>
              </a:r>
              <a:r>
                <a:rPr sz="1416" dirty="0"/>
                <a:t> A?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2740" y="3496664"/>
              <a:ext cx="1641530" cy="70774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200" b="0">
                  <a:solidFill>
                    <a:srgbClr val="212A34"/>
                  </a:solidFill>
                  <a:latin typeface="Aptos"/>
                </a:defRPr>
              </a:pPr>
              <a:r>
                <a:rPr sz="1416"/>
                <a:t>«один-до-багатьох»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573487" y="3685397"/>
              <a:ext cx="563270" cy="330281"/>
            </a:xfrm>
            <a:prstGeom prst="rect">
              <a:avLst/>
            </a:prstGeom>
            <a:solidFill>
              <a:srgbClr val="FFFFFF"/>
            </a:solidFill>
            <a:ln w="15240">
              <a:solidFill>
                <a:srgbClr val="192F4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381792" y="3685397"/>
              <a:ext cx="563270" cy="330281"/>
            </a:xfrm>
            <a:prstGeom prst="rect">
              <a:avLst/>
            </a:prstGeom>
            <a:solidFill>
              <a:srgbClr val="FFFFFF"/>
            </a:solidFill>
            <a:ln w="15240">
              <a:solidFill>
                <a:srgbClr val="192F4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73487" y="3685397"/>
              <a:ext cx="563270" cy="33028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A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81792" y="3685397"/>
              <a:ext cx="563270" cy="33028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B</a:t>
              </a:r>
            </a:p>
          </p:txBody>
        </p:sp>
        <p:sp>
          <p:nvSpPr>
            <p:cNvPr id="33" name="Diamond 32"/>
            <p:cNvSpPr/>
            <p:nvPr/>
          </p:nvSpPr>
          <p:spPr>
            <a:xfrm>
              <a:off x="4042013" y="3638214"/>
              <a:ext cx="434522" cy="424647"/>
            </a:xfrm>
            <a:prstGeom prst="diamond">
              <a:avLst/>
            </a:prstGeom>
            <a:solidFill>
              <a:srgbClr val="FFFFFF"/>
            </a:solidFill>
            <a:ln w="13970">
              <a:solidFill>
                <a:srgbClr val="192F4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4" name="Connector 33"/>
            <p:cNvCxnSpPr/>
            <p:nvPr/>
          </p:nvCxnSpPr>
          <p:spPr>
            <a:xfrm>
              <a:off x="3136757" y="3850538"/>
              <a:ext cx="905256" cy="0"/>
            </a:xfrm>
            <a:prstGeom prst="line">
              <a:avLst/>
            </a:prstGeom>
            <a:ln w="13970">
              <a:solidFill>
                <a:srgbClr val="192F4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or 34"/>
            <p:cNvCxnSpPr/>
            <p:nvPr/>
          </p:nvCxnSpPr>
          <p:spPr>
            <a:xfrm>
              <a:off x="4476536" y="3850538"/>
              <a:ext cx="905256" cy="0"/>
            </a:xfrm>
            <a:prstGeom prst="line">
              <a:avLst/>
            </a:prstGeom>
            <a:ln w="13970">
              <a:solidFill>
                <a:srgbClr val="192F4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201131" y="3496664"/>
              <a:ext cx="442569" cy="2201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1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874849" y="3496664"/>
              <a:ext cx="442569" cy="2201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∞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130137" y="3496664"/>
              <a:ext cx="1971445" cy="70774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200" b="0">
                  <a:solidFill>
                    <a:srgbClr val="212A34"/>
                  </a:solidFill>
                  <a:latin typeface="Aptos"/>
                </a:defRPr>
              </a:pPr>
              <a:r>
                <a:rPr sz="1416"/>
                <a:t>з одним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182051" y="3496664"/>
              <a:ext cx="1971445" cy="70774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200" b="0">
                  <a:solidFill>
                    <a:srgbClr val="212A34"/>
                  </a:solidFill>
                  <a:latin typeface="Aptos"/>
                </a:defRPr>
              </a:pPr>
              <a:r>
                <a:rPr sz="1416"/>
                <a:t>з багатьма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22740" y="4283049"/>
              <a:ext cx="1641530" cy="70774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200" b="0">
                  <a:solidFill>
                    <a:srgbClr val="212A34"/>
                  </a:solidFill>
                  <a:latin typeface="Aptos"/>
                </a:defRPr>
              </a:pPr>
              <a:r>
                <a:rPr sz="1416"/>
                <a:t>«один-до-одного»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573487" y="4471781"/>
              <a:ext cx="563270" cy="330281"/>
            </a:xfrm>
            <a:prstGeom prst="rect">
              <a:avLst/>
            </a:prstGeom>
            <a:solidFill>
              <a:srgbClr val="FFFFFF"/>
            </a:solidFill>
            <a:ln w="15240">
              <a:solidFill>
                <a:srgbClr val="192F4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381792" y="4471781"/>
              <a:ext cx="563270" cy="330281"/>
            </a:xfrm>
            <a:prstGeom prst="rect">
              <a:avLst/>
            </a:prstGeom>
            <a:solidFill>
              <a:srgbClr val="FFFFFF"/>
            </a:solidFill>
            <a:ln w="15240">
              <a:solidFill>
                <a:srgbClr val="192F4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573487" y="4471781"/>
              <a:ext cx="563270" cy="33028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A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381792" y="4471781"/>
              <a:ext cx="563270" cy="33028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B</a:t>
              </a:r>
            </a:p>
          </p:txBody>
        </p:sp>
        <p:sp>
          <p:nvSpPr>
            <p:cNvPr id="45" name="Diamond 44"/>
            <p:cNvSpPr/>
            <p:nvPr/>
          </p:nvSpPr>
          <p:spPr>
            <a:xfrm>
              <a:off x="4042013" y="4424598"/>
              <a:ext cx="434522" cy="424647"/>
            </a:xfrm>
            <a:prstGeom prst="diamond">
              <a:avLst/>
            </a:prstGeom>
            <a:solidFill>
              <a:srgbClr val="FFFFFF"/>
            </a:solidFill>
            <a:ln w="13970">
              <a:solidFill>
                <a:srgbClr val="192F4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46" name="Connector 45"/>
            <p:cNvCxnSpPr/>
            <p:nvPr/>
          </p:nvCxnSpPr>
          <p:spPr>
            <a:xfrm>
              <a:off x="3136757" y="4636922"/>
              <a:ext cx="905256" cy="0"/>
            </a:xfrm>
            <a:prstGeom prst="line">
              <a:avLst/>
            </a:prstGeom>
            <a:ln w="13970">
              <a:solidFill>
                <a:srgbClr val="192F4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or 46"/>
            <p:cNvCxnSpPr/>
            <p:nvPr/>
          </p:nvCxnSpPr>
          <p:spPr>
            <a:xfrm>
              <a:off x="4476536" y="4636922"/>
              <a:ext cx="905256" cy="0"/>
            </a:xfrm>
            <a:prstGeom prst="line">
              <a:avLst/>
            </a:prstGeom>
            <a:ln w="13970">
              <a:solidFill>
                <a:srgbClr val="192F4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3201131" y="4283049"/>
              <a:ext cx="442569" cy="2201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1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874849" y="4283049"/>
              <a:ext cx="442569" cy="2201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1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130137" y="4283049"/>
              <a:ext cx="1971445" cy="70774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200" b="0">
                  <a:solidFill>
                    <a:srgbClr val="212A34"/>
                  </a:solidFill>
                  <a:latin typeface="Aptos"/>
                </a:defRPr>
              </a:pPr>
              <a:r>
                <a:rPr sz="1416"/>
                <a:t>з одним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182051" y="4283049"/>
              <a:ext cx="1971445" cy="70774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200" b="0">
                  <a:solidFill>
                    <a:srgbClr val="212A34"/>
                  </a:solidFill>
                  <a:latin typeface="Aptos"/>
                </a:defRPr>
              </a:pPr>
              <a:r>
                <a:rPr sz="1416"/>
                <a:t>з одним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22740" y="5069433"/>
              <a:ext cx="1641530" cy="70774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200" b="0">
                  <a:solidFill>
                    <a:srgbClr val="212A34"/>
                  </a:solidFill>
                  <a:latin typeface="Aptos"/>
                </a:defRPr>
              </a:pPr>
              <a:r>
                <a:rPr sz="1416"/>
                <a:t>«багато-до-багатьох»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573487" y="5258165"/>
              <a:ext cx="563270" cy="330281"/>
            </a:xfrm>
            <a:prstGeom prst="rect">
              <a:avLst/>
            </a:prstGeom>
            <a:solidFill>
              <a:srgbClr val="FFFFFF"/>
            </a:solidFill>
            <a:ln w="15240">
              <a:solidFill>
                <a:srgbClr val="192F4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381792" y="5258165"/>
              <a:ext cx="563270" cy="330281"/>
            </a:xfrm>
            <a:prstGeom prst="rect">
              <a:avLst/>
            </a:prstGeom>
            <a:solidFill>
              <a:srgbClr val="FFFFFF"/>
            </a:solidFill>
            <a:ln w="15240">
              <a:solidFill>
                <a:srgbClr val="192F4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573487" y="5258165"/>
              <a:ext cx="563270" cy="33028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A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381792" y="5258165"/>
              <a:ext cx="563270" cy="33028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B</a:t>
              </a:r>
            </a:p>
          </p:txBody>
        </p:sp>
        <p:sp>
          <p:nvSpPr>
            <p:cNvPr id="57" name="Diamond 56"/>
            <p:cNvSpPr/>
            <p:nvPr/>
          </p:nvSpPr>
          <p:spPr>
            <a:xfrm>
              <a:off x="4042013" y="5210982"/>
              <a:ext cx="434522" cy="424647"/>
            </a:xfrm>
            <a:prstGeom prst="diamond">
              <a:avLst/>
            </a:prstGeom>
            <a:solidFill>
              <a:srgbClr val="FFFFFF"/>
            </a:solidFill>
            <a:ln w="13970">
              <a:solidFill>
                <a:srgbClr val="192F4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58" name="Connector 57"/>
            <p:cNvCxnSpPr/>
            <p:nvPr/>
          </p:nvCxnSpPr>
          <p:spPr>
            <a:xfrm>
              <a:off x="3136757" y="5423306"/>
              <a:ext cx="905256" cy="0"/>
            </a:xfrm>
            <a:prstGeom prst="line">
              <a:avLst/>
            </a:prstGeom>
            <a:ln w="13970">
              <a:solidFill>
                <a:srgbClr val="192F4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or 58"/>
            <p:cNvCxnSpPr/>
            <p:nvPr/>
          </p:nvCxnSpPr>
          <p:spPr>
            <a:xfrm>
              <a:off x="4476536" y="5423306"/>
              <a:ext cx="905256" cy="0"/>
            </a:xfrm>
            <a:prstGeom prst="line">
              <a:avLst/>
            </a:prstGeom>
            <a:ln w="13970">
              <a:solidFill>
                <a:srgbClr val="192F4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3201131" y="5069433"/>
              <a:ext cx="442569" cy="2201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∞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874849" y="5069433"/>
              <a:ext cx="442569" cy="22018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algn="ctr">
                <a:defRPr sz="1200" b="0">
                  <a:solidFill>
                    <a:srgbClr val="192F4E"/>
                  </a:solidFill>
                  <a:latin typeface="Aptos"/>
                </a:defRPr>
              </a:pPr>
              <a:r>
                <a:rPr sz="1416"/>
                <a:t>∞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130137" y="5069433"/>
              <a:ext cx="1971445" cy="70774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200" b="0">
                  <a:solidFill>
                    <a:srgbClr val="212A34"/>
                  </a:solidFill>
                  <a:latin typeface="Aptos"/>
                </a:defRPr>
              </a:pPr>
              <a:r>
                <a:rPr sz="1416"/>
                <a:t>з багатьма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182051" y="5069433"/>
              <a:ext cx="1971445" cy="707745"/>
            </a:xfrm>
            <a:prstGeom prst="rect">
              <a:avLst/>
            </a:prstGeom>
            <a:noFill/>
          </p:spPr>
          <p:txBody>
            <a:bodyPr wrap="square" lIns="73152" tIns="73152" rIns="73152" bIns="73152" anchor="ctr">
              <a:spAutoFit/>
            </a:bodyPr>
            <a:lstStyle/>
            <a:p>
              <a:pPr algn="ctr">
                <a:defRPr sz="1200" b="0">
                  <a:solidFill>
                    <a:srgbClr val="212A34"/>
                  </a:solidFill>
                  <a:latin typeface="Aptos"/>
                </a:defRPr>
              </a:pPr>
              <a:r>
                <a:rPr sz="1416"/>
                <a:t>з багатьма</a:t>
              </a:r>
            </a:p>
          </p:txBody>
        </p:sp>
      </p:grpSp>
      <p:sp>
        <p:nvSpPr>
          <p:cNvPr id="64" name="Rectangle 63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7899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2F4E"/>
                </a:solidFill>
                <a:latin typeface="Aptos Display"/>
              </a:defRPr>
            </a:pPr>
            <a:r>
              <a:t>Створення та оцінювання цифрового продукту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384048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 b="1">
                <a:solidFill>
                  <a:srgbClr val="346FB5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1480" y="1508760"/>
            <a:ext cx="1691640" cy="96012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Проблема</a:t>
            </a:r>
            <a:br/>
            <a:r>
              <a:t>і мета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2103120" y="1993392"/>
            <a:ext cx="228600" cy="0"/>
          </a:xfrm>
          <a:prstGeom prst="line">
            <a:avLst/>
          </a:prstGeom>
          <a:ln w="3810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2331720" y="1508760"/>
            <a:ext cx="1691640" cy="96012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Модель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023360" y="1993392"/>
            <a:ext cx="228600" cy="0"/>
          </a:xfrm>
          <a:prstGeom prst="line">
            <a:avLst/>
          </a:prstGeom>
          <a:ln w="3810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251960" y="1508760"/>
            <a:ext cx="1691640" cy="96012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Дані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943600" y="1993392"/>
            <a:ext cx="228600" cy="0"/>
          </a:xfrm>
          <a:prstGeom prst="line">
            <a:avLst/>
          </a:prstGeom>
          <a:ln w="3810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6172200" y="1508760"/>
            <a:ext cx="1691640" cy="96012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Планування</a:t>
            </a:r>
            <a:br/>
            <a:r>
              <a:t>і створення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7863840" y="1993392"/>
            <a:ext cx="228600" cy="0"/>
          </a:xfrm>
          <a:prstGeom prst="line">
            <a:avLst/>
          </a:prstGeom>
          <a:ln w="3810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8092440" y="1508760"/>
            <a:ext cx="1691640" cy="960120"/>
          </a:xfrm>
          <a:prstGeom prst="roundRect">
            <a:avLst/>
          </a:prstGeom>
          <a:solidFill>
            <a:srgbClr val="3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Тестування</a:t>
            </a:r>
            <a:br/>
            <a:r>
              <a:t>й оцінювання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9784080" y="1993392"/>
            <a:ext cx="228600" cy="0"/>
          </a:xfrm>
          <a:prstGeom prst="line">
            <a:avLst/>
          </a:prstGeom>
          <a:ln w="38100">
            <a:solidFill>
              <a:srgbClr val="DD8B4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10012680" y="1508760"/>
            <a:ext cx="1691640" cy="960120"/>
          </a:xfrm>
          <a:prstGeom prst="roundRect">
            <a:avLst/>
          </a:prstGeom>
          <a:solidFill>
            <a:srgbClr val="4C91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Удосконалення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3063240"/>
            <a:ext cx="5212080" cy="2331720"/>
          </a:xfrm>
          <a:prstGeom prst="roundRect">
            <a:avLst/>
          </a:prstGeom>
          <a:solidFill>
            <a:srgbClr val="F1F6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l">
              <a:defRPr sz="1700" b="0">
                <a:solidFill>
                  <a:srgbClr val="212A34"/>
                </a:solidFill>
                <a:latin typeface="Aptos"/>
              </a:defRPr>
            </a:pPr>
            <a:r>
              <a:t>Оцінюємо не лише результат:</a:t>
            </a:r>
            <a:br/>
            <a:br/>
            <a:r>
              <a:t>• розуміння структури продукту</a:t>
            </a:r>
            <a:br/>
            <a:r>
              <a:t>• обґрунтування вибору засобів</a:t>
            </a:r>
            <a:br/>
            <a:r>
              <a:t>• перевірку правильності</a:t>
            </a:r>
            <a:br/>
            <a:r>
              <a:t>• здатність внести зміни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3640" y="3063240"/>
            <a:ext cx="5166360" cy="2331720"/>
          </a:xfrm>
          <a:prstGeom prst="round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0">
                <a:solidFill>
                  <a:srgbClr val="192F4E"/>
                </a:solidFill>
                <a:latin typeface="Aptos"/>
              </a:defRPr>
            </a:pPr>
            <a:r>
              <a:t>Коротка усна перевірка:</a:t>
            </a:r>
            <a:br/>
            <a:br/>
            <a:r>
              <a:t>учень пояснює функцію продукту або фрагмент коду та модифікує його відповідно до додаткової умови.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965960" y="5714999"/>
            <a:ext cx="8229600" cy="578795"/>
          </a:xfrm>
          <a:prstGeom prst="roundRect">
            <a:avLst/>
          </a:prstGeom>
          <a:solidFill>
            <a:srgbClr val="192F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dirty="0" err="1"/>
              <a:t>Готовий</a:t>
            </a:r>
            <a:r>
              <a:rPr dirty="0"/>
              <a:t> </a:t>
            </a:r>
            <a:r>
              <a:rPr dirty="0" err="1"/>
              <a:t>продукт</a:t>
            </a:r>
            <a:r>
              <a:rPr dirty="0"/>
              <a:t> ≠ </a:t>
            </a:r>
            <a:r>
              <a:rPr dirty="0" err="1"/>
              <a:t>висока</a:t>
            </a:r>
            <a:r>
              <a:rPr dirty="0"/>
              <a:t> </a:t>
            </a:r>
            <a:r>
              <a:rPr dirty="0" err="1"/>
              <a:t>оцінка</a:t>
            </a:r>
            <a:r>
              <a:rPr dirty="0"/>
              <a:t>, </a:t>
            </a:r>
            <a:r>
              <a:rPr dirty="0" err="1"/>
              <a:t>якщо</a:t>
            </a:r>
            <a:r>
              <a:rPr dirty="0"/>
              <a:t> </a:t>
            </a:r>
            <a:r>
              <a:rPr dirty="0" err="1"/>
              <a:t>учень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розуміє</a:t>
            </a:r>
            <a:r>
              <a:rPr dirty="0"/>
              <a:t> </a:t>
            </a:r>
            <a:r>
              <a:rPr dirty="0" err="1"/>
              <a:t>принципів</a:t>
            </a:r>
            <a:r>
              <a:rPr dirty="0"/>
              <a:t> </a:t>
            </a:r>
            <a:r>
              <a:rPr dirty="0" err="1"/>
              <a:t>його</a:t>
            </a:r>
            <a:r>
              <a:rPr dirty="0"/>
              <a:t> </a:t>
            </a:r>
            <a:r>
              <a:rPr dirty="0" err="1"/>
              <a:t>роботи</a:t>
            </a:r>
            <a:r>
              <a:rPr dirty="0"/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4360" y="6528816"/>
            <a:ext cx="10972800" cy="22860"/>
          </a:xfrm>
          <a:prstGeom prst="rect">
            <a:avLst/>
          </a:prstGeom>
          <a:solidFill>
            <a:srgbClr val="D8E5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885</Words>
  <Application>Microsoft Office PowerPoint</Application>
  <PresentationFormat>Широкий екран</PresentationFormat>
  <Paragraphs>152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/>
  <cp:keywords/>
  <dc:description>generated using python-pptx</dc:description>
  <cp:lastModifiedBy>Ігор Завадський</cp:lastModifiedBy>
  <cp:revision>10</cp:revision>
  <dcterms:created xsi:type="dcterms:W3CDTF">2013-01-27T09:14:16Z</dcterms:created>
  <dcterms:modified xsi:type="dcterms:W3CDTF">2026-08-29T05:43:50Z</dcterms:modified>
  <cp:category/>
</cp:coreProperties>
</file>