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28"/>
  </p:notesMasterIdLst>
  <p:sldIdLst>
    <p:sldId id="256" r:id="rId2"/>
    <p:sldId id="300" r:id="rId3"/>
    <p:sldId id="317" r:id="rId4"/>
    <p:sldId id="306" r:id="rId5"/>
    <p:sldId id="313" r:id="rId6"/>
    <p:sldId id="314" r:id="rId7"/>
    <p:sldId id="315" r:id="rId8"/>
    <p:sldId id="305" r:id="rId9"/>
    <p:sldId id="316" r:id="rId10"/>
    <p:sldId id="291" r:id="rId11"/>
    <p:sldId id="295" r:id="rId12"/>
    <p:sldId id="296" r:id="rId13"/>
    <p:sldId id="297" r:id="rId14"/>
    <p:sldId id="298" r:id="rId15"/>
    <p:sldId id="303" r:id="rId16"/>
    <p:sldId id="294" r:id="rId17"/>
    <p:sldId id="299" r:id="rId18"/>
    <p:sldId id="301" r:id="rId19"/>
    <p:sldId id="302" r:id="rId20"/>
    <p:sldId id="293" r:id="rId21"/>
    <p:sldId id="292" r:id="rId22"/>
    <p:sldId id="318" r:id="rId23"/>
    <p:sldId id="319" r:id="rId24"/>
    <p:sldId id="320" r:id="rId25"/>
    <p:sldId id="321" r:id="rId26"/>
    <p:sldId id="265" r:id="rId2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9A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3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6B7FEE-2ABB-4C34-A04D-EA426A79D772}" type="datetimeFigureOut">
              <a:rPr lang="uk-UA" smtClean="0"/>
              <a:t>28.08.2026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D0ED4-BAC1-4B7E-9161-356B98C3FDC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541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34677"/>
            <a:ext cx="9144000" cy="99140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052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E02BF-3F35-4886-AB90-24FEFB068EF0}" type="datetime1">
              <a:rPr lang="uk-UA" smtClean="0"/>
              <a:t>28.08.2026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3443129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FDA31-2618-4879-A573-4ABFBF1A7D6A}" type="datetime1">
              <a:rPr lang="uk-UA" smtClean="0"/>
              <a:t>28.08.2026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1190938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74C6A-654D-4C63-AB13-26C0096C90D6}" type="datetime1">
              <a:rPr lang="uk-UA" smtClean="0"/>
              <a:t>28.08.2026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3858750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3829C-CFCE-4721-BA63-B2D853DCCCDA}" type="datetime1">
              <a:rPr lang="uk-UA" smtClean="0"/>
              <a:t>28.08.2026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606533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1D53-E0E9-4D00-97B3-247A319880F5}" type="datetime1">
              <a:rPr lang="uk-UA" smtClean="0"/>
              <a:t>28.08.2026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987698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11A1F-9E9E-4E38-8A41-6A6E91AD8A07}" type="datetime1">
              <a:rPr lang="uk-UA" smtClean="0"/>
              <a:t>28.08.2026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1278697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34677"/>
            <a:ext cx="9144000" cy="99140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052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5B91-ECE3-49E5-A65B-E5645F8C3EC2}" type="datetime1">
              <a:rPr lang="uk-UA" smtClean="0"/>
              <a:t>28.08.2026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53744368"/>
      </p:ext>
    </p:extLst>
  </p:cSld>
  <p:clrMapOvr>
    <a:masterClrMapping/>
  </p:clrMapOvr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792" y="184827"/>
            <a:ext cx="6099208" cy="94133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D5B2-11CA-4D57-8F22-63B5D8C7AA1D}" type="datetime1">
              <a:rPr lang="uk-UA" smtClean="0"/>
              <a:t>28.08.2026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1791948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і об’є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4827"/>
            <a:ext cx="10515600" cy="94133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5B91-ECE3-49E5-A65B-E5645F8C3EC2}" type="datetime1">
              <a:rPr lang="uk-UA" smtClean="0"/>
              <a:t>28.08.2026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17192442"/>
      </p:ext>
    </p:extLst>
  </p:cSld>
  <p:clrMapOvr>
    <a:masterClrMapping/>
  </p:clrMapOvr>
  <p:hf sldNum="0"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і об’є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4827"/>
            <a:ext cx="10515600" cy="94133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5B91-ECE3-49E5-A65B-E5645F8C3EC2}" type="datetime1">
              <a:rPr lang="uk-UA" smtClean="0"/>
              <a:t>28.08.2026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0611208"/>
      </p:ext>
    </p:extLst>
  </p:cSld>
  <p:clrMapOvr>
    <a:masterClrMapping/>
  </p:clrMapOvr>
  <p:hf sldNum="0"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133184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B58FE-9C3E-4CC1-A050-9C5E963C927A}" type="datetime1">
              <a:rPr lang="uk-UA" smtClean="0"/>
              <a:t>28.08.2026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2405152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69EF-5401-43A4-9F42-B414B423285D}" type="datetime1">
              <a:rPr lang="uk-UA" smtClean="0"/>
              <a:t>28.08.2026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4184460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54C65-F3A4-46F3-A808-0F5EC6870841}" type="datetime1">
              <a:rPr lang="uk-UA" smtClean="0"/>
              <a:t>28.08.2026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2518746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42680-7892-4409-8A2B-E2A61F7C0CE4}" type="datetime1">
              <a:rPr lang="uk-UA" smtClean="0"/>
              <a:t>28.08.2026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</p:spTree>
    <p:extLst>
      <p:ext uri="{BB962C8B-B14F-4D97-AF65-F5344CB8AC3E}">
        <p14:creationId xmlns:p14="http://schemas.microsoft.com/office/powerpoint/2010/main" val="3927614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34678" y="365125"/>
            <a:ext cx="941912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Редагувати стиль зразка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75B91-ECE3-49E5-A65B-E5645F8C3EC2}" type="datetime1">
              <a:rPr lang="uk-UA" smtClean="0"/>
              <a:t>28.08.2026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/>
              <a:t>ПІБ доповідача, посада</a:t>
            </a:r>
            <a:endParaRPr lang="uk-UA" dirty="0"/>
          </a:p>
        </p:txBody>
      </p:sp>
      <p:cxnSp>
        <p:nvCxnSpPr>
          <p:cNvPr id="8" name="Пряма сполучна лінія 7"/>
          <p:cNvCxnSpPr/>
          <p:nvPr/>
        </p:nvCxnSpPr>
        <p:spPr>
          <a:xfrm>
            <a:off x="838200" y="6266046"/>
            <a:ext cx="10515600" cy="0"/>
          </a:xfrm>
          <a:prstGeom prst="line">
            <a:avLst/>
          </a:prstGeom>
          <a:ln>
            <a:solidFill>
              <a:srgbClr val="019AA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29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Ezarion" panose="00000500000000000000" pitchFamily="2" charset="-5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Ezarion Light" panose="00000400000000000000" pitchFamily="2" charset="-5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Ezarion Light" panose="00000400000000000000" pitchFamily="2" charset="-5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Ezarion Light" panose="00000400000000000000" pitchFamily="2" charset="-5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Ezarion Light" panose="00000400000000000000" pitchFamily="2" charset="-5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Ezarion Light" panose="00000400000000000000" pitchFamily="2" charset="-5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mon.gov.ua/static-objects/mon/sites/1/zagalna%20serednya/Navchalni.prohramy/2021/14.07/Model.navch.prohr.5-9.klas.NUSH-poetap.z.2022/Inform.osv.haluz.5-6-kl/Inform.5-6.kl.Kozak.17.12.pdf" TargetMode="External"/><Relationship Id="rId13" Type="http://schemas.openxmlformats.org/officeDocument/2006/relationships/hyperlink" Target="https://mon.gov.ua/static-objects/mon/sites/1/zagalna%20serednya/Navchalni.prohramy/2023/Model.navch.prohr.5-9.klas/Inform.osv.haluz.2023/Informatyka.7-9.kl.Bondarenko.ta.in.25.09.2023.pdf" TargetMode="External"/><Relationship Id="rId3" Type="http://schemas.openxmlformats.org/officeDocument/2006/relationships/hyperlink" Target="https://mon.gov.ua/static-objects/mon/sites/1/zagalna%20serednya/Navchalni.prohramy/2021/14.07/Model.navch.prohr.5-9.klas.NUSH-poetap.z.2022/Inform.osv.haluz.5-6-kl/Inform.5-6-kl.Zavadskyy.ta.in.27.09.pdf" TargetMode="External"/><Relationship Id="rId7" Type="http://schemas.openxmlformats.org/officeDocument/2006/relationships/hyperlink" Target="https://mon.gov.ua/static-objects/mon/sites/1/zagalna%20serednya/Navchalni.prohramy/2021/14.07/Model.navch.prohr.5-9.klas.NUSH-poetap.z.2022/Inform.osv.haluz.5-6-kl/Inform.5-6-kl.Ryvkind.ta.in.14.07.pdf" TargetMode="External"/><Relationship Id="rId12" Type="http://schemas.openxmlformats.org/officeDocument/2006/relationships/hyperlink" Target="https://mon.gov.ua/static-objects/mon/sites/1/zagalna%20serednya/Navchalni.prohramy/2023/Model.navch.prohr.5-9.klas/Inform.osv.haluz.2023/Informatyka.7-9.kl.Morze.ta.in.12.09.2023.pdf" TargetMode="External"/><Relationship Id="rId2" Type="http://schemas.openxmlformats.org/officeDocument/2006/relationships/hyperlink" Target="https://mon.gov.ua/osvita-2/zagalna-serednya-osvita/osvitni-programi/modelni-navchalni-programi-dlya-5-9-klasiv-novoi-ukrainskoi-shkoli-zaprovadzhuyutsya-poetapno-z-2022-roku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on.gov.ua/static-objects/mon/sites/1/zagalna%20serednya/Navchalni.prohramy/2021/14.07/Model.navch.prohr.5-9.klas.NUSH-poetap.z.2022/Inform.osv.haluz.5-6-kl/Inform.5-6-kl.Radchenko.Borovtsova.14.07.pdf" TargetMode="External"/><Relationship Id="rId11" Type="http://schemas.openxmlformats.org/officeDocument/2006/relationships/hyperlink" Target="https://mon.gov.ua/static-objects/mon/sites/1/zagalna%20serednya/Navchalni.prohramy/2023/Model.navch.prohr.5-9.klas/Inform.osv.haluz.2023/16.08.2023/Informatyka.7-9%20kl.Zavadskyy.ta.in.16.08.2023.pdf" TargetMode="External"/><Relationship Id="rId5" Type="http://schemas.openxmlformats.org/officeDocument/2006/relationships/hyperlink" Target="https://mon.gov.ua/static-objects/mon/sites/1/zagalna%20serednya/Navchalni.prohramy/2021/14.07/Model.navch.prohr.5-9.klas.NUSH-poetap.z.2022/Inform.osv.haluz.5-6-kl/Inform.5-6-kl.Pasichnyk.Chernikova.14.07.pdf" TargetMode="External"/><Relationship Id="rId15" Type="http://schemas.openxmlformats.org/officeDocument/2006/relationships/hyperlink" Target="https://mon.gov.ua/static-objects/mon/sites/1/zagalna%20serednya/Navchalni.prohramy/2023/Model.navch.prohr.5-9.klas/Inform.osv.haluz.2023/Informatyka.7-9.kl.Hromko.ta.in.21.12.2023.pdf" TargetMode="External"/><Relationship Id="rId10" Type="http://schemas.openxmlformats.org/officeDocument/2006/relationships/hyperlink" Target="https://mon.gov.ua/static-objects/mon/sites/1/zagalna%20serednya/Navchalni.prohramy/2023/Model.navch.prohr.5-9.klas/Inform.osv.haluz.2023/16.08.2023/Informatyka.7-9%20kl.Ryvkind.ta.in.16.08.2023.pdf" TargetMode="External"/><Relationship Id="rId4" Type="http://schemas.openxmlformats.org/officeDocument/2006/relationships/hyperlink" Target="https://mon.gov.ua/static-objects/mon/sites/1/zagalna%20serednya/Navchalni.prohramy/2021/14.07/Model.navch.prohr.5-9.klas.NUSH-poetap.z.2022/Inform.osv.haluz.5-6-kl/Inform.5-6-kl.Morze.Barna.14.07.pdf" TargetMode="External"/><Relationship Id="rId9" Type="http://schemas.openxmlformats.org/officeDocument/2006/relationships/hyperlink" Target="https://mon.gov.ua/static-objects/mon/sites/1/zagalna%20serednya/Navchalni.prohramy/2026/mnp/04/01/programa-informatika-5-6.pdf" TargetMode="External"/><Relationship Id="rId14" Type="http://schemas.openxmlformats.org/officeDocument/2006/relationships/hyperlink" Target="https://mon.gov.ua/static-objects/mon/sites/1/zagalna%20serednya/Navchalni.prohramy/2023/Model.navch.prohr.5-9.klas/Inform.osv.haluz.2023/Informatyka.7-9.kl.Pasichnyk.ta.in.26.09.2023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j.kherson.ua/z-yakogo-roku-dity-navchayutsya-12-rokiv-v-ukrayini/" TargetMode="External"/><Relationship Id="rId2" Type="http://schemas.openxmlformats.org/officeDocument/2006/relationships/hyperlink" Target="https://mon.gov.ua/news/mon-zatverdylo-150-litseiv-iaki-pilotuvatymut-reformu-starshoi-shkoly-z-veresnia-2026-roku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mon.gov.ua/news/profilna-serednia-osvita-pidsumky-peredpilotu-ta-nastupnyi-etap-uprovadzhennia" TargetMode="External"/><Relationship Id="rId5" Type="http://schemas.openxmlformats.org/officeDocument/2006/relationships/hyperlink" Target="https://mon.gov.ua/news/mon-zatverdylo-typovu-osvitniu-prohramu-profilnoi-serednoi-osvity-za-profesiinym-spriamuvanniam" TargetMode="External"/><Relationship Id="rId4" Type="http://schemas.openxmlformats.org/officeDocument/2006/relationships/hyperlink" Target="https://nv.ua/ukr/ukraine/events/profilna-serednya-osvita-zmini-dlya-10-klasu-z-2027-roku-ta-novi-napryami-50615850.html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drive.google.com/file/d/1NuKTw1c7e07prdsAGhOvjmSmZLAxwsB6/view?usp=sharing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lms.e-school.net.ua/courses/course-v1:UOVCOrion+9thInformatyka+2025/course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faino.school/e-dodatok/019a0b96-7233-7db4-98f4-a947e048ba93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docs.google.com/presentation/d/1oW3qtn8dAm9cUVbhfWOFHUTYSJbiCDE-/edit?usp=sharing&amp;ouid=106377694130179813838&amp;rtpof=true&amp;sd=true" TargetMode="Externa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facebook.com/share/g/19Bj2GLWst/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t.me/+VDLlTxwlVEZkYWJi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kievoit.ippo.kubg.edu.ua/kievoit/index.html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file:///C:\Users\&#208;&#146;&#208;&#176;&#208;&#187;&#208;&#181;&#208;&#189;&#209;&#130;&#208;&#184;&#208;&#189;&#208;&#176;&#208;&#163;&#208;&#188;&#208;&#176;&#208;&#189;&#208;&#181;&#209;&#134;&#209;&#140;\Downloads\6a832ee44da33412910017.pdf" TargetMode="Externa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drive.google.com/file/d/1yi2KJnfnxFN4LO7dIShq_qACwWMjckEc/view?usp=sharing" TargetMode="Externa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ms.e-school.net.ua/" TargetMode="External"/><Relationship Id="rId2" Type="http://schemas.openxmlformats.org/officeDocument/2006/relationships/hyperlink" Target="https://uied.org.ua/books/osvitni-resursy/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https://ua.pistacja.tv/derzhavnyi-standart/informatyka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6707D717-4AC1-D35F-B527-062A1FFA3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9178" y="1566448"/>
            <a:ext cx="8617515" cy="1640493"/>
          </a:xfrm>
        </p:spPr>
        <p:txBody>
          <a:bodyPr anchor="b">
            <a:normAutofit/>
          </a:bodyPr>
          <a:lstStyle/>
          <a:p>
            <a:r>
              <a:rPr lang="uk-UA" sz="3200" dirty="0">
                <a:solidFill>
                  <a:srgbClr val="008E8B"/>
                </a:solidFill>
                <a:latin typeface="Roboto" panose="02000000000000000000" pitchFamily="2" charset="0"/>
              </a:rPr>
              <a:t>Наскрізний </a:t>
            </a:r>
            <a:r>
              <a:rPr lang="uk-UA" sz="3200" dirty="0" err="1">
                <a:solidFill>
                  <a:srgbClr val="008E8B"/>
                </a:solidFill>
                <a:latin typeface="Roboto" panose="02000000000000000000" pitchFamily="2" charset="0"/>
              </a:rPr>
              <a:t>мініпроєкт</a:t>
            </a:r>
            <a:r>
              <a:rPr lang="uk-UA" sz="3200" dirty="0">
                <a:solidFill>
                  <a:srgbClr val="008E8B"/>
                </a:solidFill>
                <a:latin typeface="Roboto" panose="02000000000000000000" pitchFamily="2" charset="0"/>
              </a:rPr>
              <a:t> у 9 класі, як інструмент самовизначення учня перед вибором профілю 10–12 класів</a:t>
            </a:r>
          </a:p>
        </p:txBody>
      </p:sp>
      <p:pic>
        <p:nvPicPr>
          <p:cNvPr id="7" name="Рисунок 6" descr="Зображення, що містить Обличчя людини, особа, усмішка, одежа&#10;&#10;Автоматично згенерований опис">
            <a:extLst>
              <a:ext uri="{FF2B5EF4-FFF2-40B4-BE49-F238E27FC236}">
                <a16:creationId xmlns:a16="http://schemas.microsoft.com/office/drawing/2014/main" id="{9E9BD2BF-489C-32B4-9CF9-583245D19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65408" y="1387380"/>
            <a:ext cx="2491104" cy="2720939"/>
          </a:xfrm>
          <a:prstGeom prst="rect">
            <a:avLst/>
          </a:prstGeom>
        </p:spPr>
      </p:pic>
      <p:sp>
        <p:nvSpPr>
          <p:cNvPr id="8" name="Підзаголовок 5">
            <a:extLst>
              <a:ext uri="{FF2B5EF4-FFF2-40B4-BE49-F238E27FC236}">
                <a16:creationId xmlns:a16="http://schemas.microsoft.com/office/drawing/2014/main" id="{3D46A619-5FD8-C4C2-DAE2-542EAE5E0BD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160348" y="4184041"/>
            <a:ext cx="6010121" cy="2251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dirty="0"/>
              <a:t>Уманець Валентина Омелянівна</a:t>
            </a:r>
            <a:endParaRPr lang="en-US" sz="2400" dirty="0"/>
          </a:p>
          <a:p>
            <a:pPr algn="ctr"/>
            <a:endParaRPr lang="uk-UA" sz="2000" dirty="0"/>
          </a:p>
          <a:p>
            <a:pPr algn="r"/>
            <a:r>
              <a:rPr lang="uk-UA" sz="2000" dirty="0">
                <a:solidFill>
                  <a:srgbClr val="545251"/>
                </a:solidFill>
                <a:latin typeface="Arial" panose="020B0604020202020204" pitchFamily="34" charset="0"/>
              </a:rPr>
              <a:t>Старший викладач кафедри</a:t>
            </a:r>
            <a:r>
              <a:rPr lang="ru-RU" sz="2000" dirty="0">
                <a:solidFill>
                  <a:srgbClr val="545251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545251"/>
                </a:solidFill>
                <a:latin typeface="Arial" panose="020B0604020202020204" pitchFamily="34" charset="0"/>
              </a:rPr>
              <a:t>природничо-математичної</a:t>
            </a:r>
            <a:r>
              <a:rPr lang="ru-RU" sz="2000" dirty="0">
                <a:solidFill>
                  <a:srgbClr val="545251"/>
                </a:solidFill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освіти</a:t>
            </a:r>
            <a:r>
              <a:rPr lang="ru-RU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000" b="0" i="0" dirty="0" err="1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технологій</a:t>
            </a:r>
            <a:r>
              <a:rPr lang="ru-RU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 ІПО </a:t>
            </a:r>
            <a:r>
              <a:rPr lang="ru-RU" sz="2000" b="0" i="0" dirty="0" err="1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Київського</a:t>
            </a:r>
            <a:r>
              <a:rPr lang="ru-RU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 столичного </a:t>
            </a:r>
            <a:r>
              <a:rPr lang="ru-RU" sz="2000" b="0" i="0" dirty="0" err="1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університету</a:t>
            </a:r>
            <a:r>
              <a:rPr lang="ru-RU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імені</a:t>
            </a:r>
            <a:r>
              <a:rPr lang="ru-RU" sz="20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 Бориса </a:t>
            </a:r>
            <a:r>
              <a:rPr lang="ru-RU" sz="2000" b="0" i="0" dirty="0" err="1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Грінченка</a:t>
            </a:r>
            <a:endParaRPr lang="uk-UA" sz="2000" dirty="0"/>
          </a:p>
          <a:p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B21121-3E74-F001-CEB0-CFC9458177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089" r="16099"/>
          <a:stretch>
            <a:fillRect/>
          </a:stretch>
        </p:blipFill>
        <p:spPr>
          <a:xfrm>
            <a:off x="104658" y="3578984"/>
            <a:ext cx="5557233" cy="266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45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92391800-3472-81EB-A998-5573E4DC2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dirty="0">
                <a:solidFill>
                  <a:srgbClr val="019AA8"/>
                </a:solidFill>
              </a:rPr>
              <a:t>Чинними для використання в освітньому процесі є модельні навчальні програми, розміщені за </a:t>
            </a:r>
            <a:r>
              <a:rPr lang="uk-UA" sz="3100" dirty="0">
                <a:solidFill>
                  <a:srgbClr val="019AA8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покликанням.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6879BFF-E42C-70D0-DE7F-FE3B0D2955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752168"/>
            <a:ext cx="5181600" cy="435133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uk-UA" sz="2400" b="1" i="1" dirty="0">
                <a:solidFill>
                  <a:srgbClr val="019AA8"/>
                </a:solidFill>
              </a:rPr>
              <a:t>МНП (5-6 клас)</a:t>
            </a:r>
          </a:p>
          <a:p>
            <a:pPr lvl="0"/>
            <a:r>
              <a:rPr lang="uk-UA" sz="1900" dirty="0">
                <a:hlinkClick r:id="rId3"/>
              </a:rPr>
              <a:t>Інформатика 5-6 </a:t>
            </a:r>
            <a:r>
              <a:rPr lang="uk-UA" sz="1900" dirty="0" err="1">
                <a:hlinkClick r:id="rId3"/>
              </a:rPr>
              <a:t>кл</a:t>
            </a:r>
            <a:r>
              <a:rPr lang="uk-UA" sz="1900" dirty="0">
                <a:hlinkClick r:id="rId3"/>
              </a:rPr>
              <a:t>. Завадський та ін.</a:t>
            </a:r>
            <a:endParaRPr lang="uk-UA" sz="1900" dirty="0"/>
          </a:p>
          <a:p>
            <a:pPr lvl="0"/>
            <a:r>
              <a:rPr lang="uk-UA" sz="1900" dirty="0">
                <a:hlinkClick r:id="rId4"/>
              </a:rPr>
              <a:t>Інформатика 5-6 </a:t>
            </a:r>
            <a:r>
              <a:rPr lang="uk-UA" sz="1900" dirty="0" err="1">
                <a:hlinkClick r:id="rId4"/>
              </a:rPr>
              <a:t>кл</a:t>
            </a:r>
            <a:r>
              <a:rPr lang="uk-UA" sz="1900" dirty="0">
                <a:hlinkClick r:id="rId4"/>
              </a:rPr>
              <a:t>. Морзе та ін.</a:t>
            </a:r>
            <a:endParaRPr lang="uk-UA" sz="1900" dirty="0"/>
          </a:p>
          <a:p>
            <a:pPr lvl="0"/>
            <a:r>
              <a:rPr lang="uk-UA" sz="1900" dirty="0">
                <a:hlinkClick r:id="rId5"/>
              </a:rPr>
              <a:t>Інформатика 5-6 </a:t>
            </a:r>
            <a:r>
              <a:rPr lang="uk-UA" sz="1900" dirty="0" err="1">
                <a:hlinkClick r:id="rId5"/>
              </a:rPr>
              <a:t>кл</a:t>
            </a:r>
            <a:r>
              <a:rPr lang="uk-UA" sz="1900" dirty="0">
                <a:hlinkClick r:id="rId5"/>
              </a:rPr>
              <a:t>. Пасічник та ін.</a:t>
            </a:r>
            <a:endParaRPr lang="uk-UA" sz="1900" dirty="0"/>
          </a:p>
          <a:p>
            <a:pPr lvl="0"/>
            <a:r>
              <a:rPr lang="uk-UA" sz="1900" dirty="0">
                <a:hlinkClick r:id="rId6"/>
              </a:rPr>
              <a:t>Інформатика 5-6 </a:t>
            </a:r>
            <a:r>
              <a:rPr lang="uk-UA" sz="1900" dirty="0" err="1">
                <a:hlinkClick r:id="rId6"/>
              </a:rPr>
              <a:t>кл</a:t>
            </a:r>
            <a:r>
              <a:rPr lang="uk-UA" sz="1900" dirty="0">
                <a:hlinkClick r:id="rId6"/>
              </a:rPr>
              <a:t>. Радченко та ін.</a:t>
            </a:r>
            <a:endParaRPr lang="uk-UA" sz="1900" dirty="0"/>
          </a:p>
          <a:p>
            <a:pPr lvl="0"/>
            <a:r>
              <a:rPr lang="uk-UA" sz="1900" dirty="0">
                <a:hlinkClick r:id="rId7"/>
              </a:rPr>
              <a:t>Інформатика 5-6 </a:t>
            </a:r>
            <a:r>
              <a:rPr lang="uk-UA" sz="1900" dirty="0" err="1">
                <a:hlinkClick r:id="rId7"/>
              </a:rPr>
              <a:t>кл</a:t>
            </a:r>
            <a:r>
              <a:rPr lang="uk-UA" sz="1900" dirty="0">
                <a:hlinkClick r:id="rId7"/>
              </a:rPr>
              <a:t>. </a:t>
            </a:r>
            <a:r>
              <a:rPr lang="uk-UA" sz="1900" dirty="0" err="1">
                <a:hlinkClick r:id="rId7"/>
              </a:rPr>
              <a:t>Ривкінд</a:t>
            </a:r>
            <a:r>
              <a:rPr lang="uk-UA" sz="1900" dirty="0">
                <a:hlinkClick r:id="rId7"/>
              </a:rPr>
              <a:t> та ін.</a:t>
            </a:r>
            <a:endParaRPr lang="uk-UA" sz="1900" dirty="0"/>
          </a:p>
          <a:p>
            <a:pPr lvl="0"/>
            <a:r>
              <a:rPr lang="uk-UA" sz="1900" dirty="0">
                <a:hlinkClick r:id="rId8"/>
              </a:rPr>
              <a:t>Інформатика 5-6 </a:t>
            </a:r>
            <a:r>
              <a:rPr lang="uk-UA" sz="1900" dirty="0" err="1">
                <a:hlinkClick r:id="rId8"/>
              </a:rPr>
              <a:t>кл</a:t>
            </a:r>
            <a:r>
              <a:rPr lang="uk-UA" sz="1900" dirty="0">
                <a:hlinkClick r:id="rId8"/>
              </a:rPr>
              <a:t>. Козак</a:t>
            </a:r>
            <a:endParaRPr lang="uk-UA" sz="1900" dirty="0"/>
          </a:p>
          <a:p>
            <a:pPr lvl="0"/>
            <a:r>
              <a:rPr lang="uk-UA" sz="1900" dirty="0">
                <a:hlinkClick r:id="rId9"/>
              </a:rPr>
              <a:t>Інформатика для 5-6 класів спеціальних закладів загальної середньої освіти для дітей із порушеннями зору (незрячих дітей) Гребенюк Т. та ін.</a:t>
            </a:r>
            <a:endParaRPr lang="uk-UA" sz="1900" dirty="0"/>
          </a:p>
          <a:p>
            <a:endParaRPr lang="uk-UA" sz="1600" dirty="0"/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2F013055-DC12-2FA0-F00F-A00A866A53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lvl="0" indent="0" fontAlgn="base">
              <a:buNone/>
            </a:pPr>
            <a:r>
              <a:rPr lang="uk-UA" sz="2400" b="1" i="1" dirty="0">
                <a:solidFill>
                  <a:srgbClr val="019AA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МНП (7-9 класи)</a:t>
            </a:r>
          </a:p>
          <a:p>
            <a:pPr lvl="0"/>
            <a:r>
              <a:rPr lang="uk-UA" sz="1800" dirty="0">
                <a:hlinkClick r:id="rId10"/>
              </a:rPr>
              <a:t>Інформатика 7-9 </a:t>
            </a:r>
            <a:r>
              <a:rPr lang="uk-UA" sz="1800" dirty="0" err="1">
                <a:hlinkClick r:id="rId10"/>
              </a:rPr>
              <a:t>кл</a:t>
            </a:r>
            <a:r>
              <a:rPr lang="uk-UA" sz="1800" dirty="0">
                <a:hlinkClick r:id="rId10"/>
              </a:rPr>
              <a:t>. </a:t>
            </a:r>
            <a:r>
              <a:rPr lang="uk-UA" sz="1800" dirty="0" err="1">
                <a:hlinkClick r:id="rId10"/>
              </a:rPr>
              <a:t>Ривкінд</a:t>
            </a:r>
            <a:r>
              <a:rPr lang="uk-UA" sz="1800" dirty="0">
                <a:hlinkClick r:id="rId10"/>
              </a:rPr>
              <a:t> та ін.</a:t>
            </a:r>
            <a:endParaRPr lang="uk-UA" sz="1800" dirty="0"/>
          </a:p>
          <a:p>
            <a:pPr lvl="0"/>
            <a:r>
              <a:rPr lang="uk-UA" sz="1800" dirty="0">
                <a:hlinkClick r:id="rId11"/>
              </a:rPr>
              <a:t>Інформатика 7-9 </a:t>
            </a:r>
            <a:r>
              <a:rPr lang="uk-UA" sz="1800" dirty="0" err="1">
                <a:hlinkClick r:id="rId11"/>
              </a:rPr>
              <a:t>кл</a:t>
            </a:r>
            <a:r>
              <a:rPr lang="uk-UA" sz="1800" dirty="0">
                <a:hlinkClick r:id="rId11"/>
              </a:rPr>
              <a:t>. Завадський та ін.</a:t>
            </a:r>
            <a:endParaRPr lang="uk-UA" sz="1800" dirty="0"/>
          </a:p>
          <a:p>
            <a:pPr lvl="0"/>
            <a:r>
              <a:rPr lang="uk-UA" sz="1800" dirty="0">
                <a:hlinkClick r:id="rId12"/>
              </a:rPr>
              <a:t>Інформатика 7-9 </a:t>
            </a:r>
            <a:r>
              <a:rPr lang="uk-UA" sz="1800" dirty="0" err="1">
                <a:hlinkClick r:id="rId12"/>
              </a:rPr>
              <a:t>кл</a:t>
            </a:r>
            <a:r>
              <a:rPr lang="uk-UA" sz="1800" dirty="0">
                <a:hlinkClick r:id="rId12"/>
              </a:rPr>
              <a:t>. Морзе та ін.</a:t>
            </a:r>
            <a:endParaRPr lang="uk-UA" sz="1800" dirty="0"/>
          </a:p>
          <a:p>
            <a:pPr lvl="0"/>
            <a:r>
              <a:rPr lang="uk-UA" sz="1800" dirty="0">
                <a:hlinkClick r:id="rId13"/>
              </a:rPr>
              <a:t>Інформатика 7-9 </a:t>
            </a:r>
            <a:r>
              <a:rPr lang="uk-UA" sz="1800" dirty="0" err="1">
                <a:hlinkClick r:id="rId13"/>
              </a:rPr>
              <a:t>кл</a:t>
            </a:r>
            <a:r>
              <a:rPr lang="uk-UA" sz="1800" dirty="0">
                <a:hlinkClick r:id="rId13"/>
              </a:rPr>
              <a:t>. Бондаренко та ін.</a:t>
            </a:r>
            <a:endParaRPr lang="uk-UA" sz="1800" dirty="0"/>
          </a:p>
          <a:p>
            <a:pPr lvl="0"/>
            <a:r>
              <a:rPr lang="uk-UA" sz="1800" dirty="0">
                <a:hlinkClick r:id="rId14"/>
              </a:rPr>
              <a:t>Інформатика 7-9 </a:t>
            </a:r>
            <a:r>
              <a:rPr lang="uk-UA" sz="1800" dirty="0" err="1">
                <a:hlinkClick r:id="rId14"/>
              </a:rPr>
              <a:t>кл</a:t>
            </a:r>
            <a:r>
              <a:rPr lang="uk-UA" sz="1800" dirty="0">
                <a:hlinkClick r:id="rId14"/>
              </a:rPr>
              <a:t>. Пасічник та ін.</a:t>
            </a:r>
            <a:endParaRPr lang="uk-UA" sz="1800" dirty="0"/>
          </a:p>
          <a:p>
            <a:pPr lvl="0"/>
            <a:r>
              <a:rPr lang="uk-UA" sz="1800" dirty="0">
                <a:hlinkClick r:id="rId15"/>
              </a:rPr>
              <a:t>Інформатика 7-9 </a:t>
            </a:r>
            <a:r>
              <a:rPr lang="uk-UA" sz="1800" dirty="0" err="1">
                <a:hlinkClick r:id="rId15"/>
              </a:rPr>
              <a:t>кл</a:t>
            </a:r>
            <a:r>
              <a:rPr lang="uk-UA" sz="1800" dirty="0">
                <a:hlinkClick r:id="rId15"/>
              </a:rPr>
              <a:t>. </a:t>
            </a:r>
            <a:r>
              <a:rPr lang="uk-UA" sz="1800" dirty="0" err="1">
                <a:hlinkClick r:id="rId15"/>
              </a:rPr>
              <a:t>Громко</a:t>
            </a:r>
            <a:r>
              <a:rPr lang="uk-UA" sz="1800" dirty="0">
                <a:hlinkClick r:id="rId15"/>
              </a:rPr>
              <a:t> та ін.</a:t>
            </a:r>
            <a:endParaRPr lang="uk-UA" sz="1800" dirty="0"/>
          </a:p>
          <a:p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2730195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3FDCC6-69EA-A4B4-E811-C1C0C6FDE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236" y="397264"/>
            <a:ext cx="10515600" cy="941330"/>
          </a:xfrm>
        </p:spPr>
        <p:txBody>
          <a:bodyPr>
            <a:normAutofit fontScale="90000"/>
          </a:bodyPr>
          <a:lstStyle/>
          <a:p>
            <a:r>
              <a:rPr lang="uk-UA" dirty="0"/>
              <a:t>Головне про реформу профільної школи (НУШ)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3DA2E92-FEEA-A4C7-E11D-1F83A3F8D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b="1" dirty="0"/>
              <a:t>Старт реформи:</a:t>
            </a:r>
            <a:r>
              <a:rPr lang="uk-UA" dirty="0"/>
              <a:t> Повноцінне запровадження трирічної старшої школи (10–12 класи) заплановано на </a:t>
            </a:r>
            <a:r>
              <a:rPr lang="uk-UA" b="1" dirty="0"/>
              <a:t>2027 рік</a:t>
            </a:r>
            <a:r>
              <a:rPr lang="uk-UA" dirty="0"/>
              <a:t>.</a:t>
            </a:r>
          </a:p>
          <a:p>
            <a:pPr lvl="0"/>
            <a:r>
              <a:rPr lang="uk-UA" b="1" dirty="0"/>
              <a:t>Напрями навчання:</a:t>
            </a:r>
            <a:r>
              <a:rPr lang="uk-UA" dirty="0"/>
              <a:t> Учні зможуть обирати між </a:t>
            </a:r>
            <a:r>
              <a:rPr lang="uk-UA" b="1" dirty="0"/>
              <a:t>академічним</a:t>
            </a:r>
            <a:r>
              <a:rPr lang="uk-UA" dirty="0"/>
              <a:t> та </a:t>
            </a:r>
            <a:r>
              <a:rPr lang="uk-UA" b="1" dirty="0"/>
              <a:t>професійним</a:t>
            </a:r>
            <a:r>
              <a:rPr lang="uk-UA" dirty="0"/>
              <a:t> спрямуванням.</a:t>
            </a:r>
          </a:p>
          <a:p>
            <a:pPr lvl="0"/>
            <a:r>
              <a:rPr lang="uk-UA" b="1" dirty="0"/>
              <a:t>Профілі:</a:t>
            </a:r>
            <a:r>
              <a:rPr lang="uk-UA" dirty="0"/>
              <a:t> Передбачено вибір серед понад 10 різних профілів (зокрема ІТ, медичний, аграрний, інженерно-технологічний тощо).</a:t>
            </a:r>
          </a:p>
          <a:p>
            <a:pPr lvl="0"/>
            <a:r>
              <a:rPr lang="uk-UA" b="1" dirty="0"/>
              <a:t>Пілотування:</a:t>
            </a:r>
            <a:r>
              <a:rPr lang="uk-UA" dirty="0"/>
              <a:t> Підготовка та тестування нових програм стартують у 150 академічних ліцеях України. [</a:t>
            </a:r>
            <a:r>
              <a:rPr lang="uk-UA" dirty="0">
                <a:hlinkClick r:id="rId2"/>
              </a:rPr>
              <a:t>1</a:t>
            </a:r>
            <a:r>
              <a:rPr lang="uk-UA" dirty="0"/>
              <a:t>, </a:t>
            </a:r>
            <a:r>
              <a:rPr lang="uk-UA" dirty="0">
                <a:hlinkClick r:id="rId3"/>
              </a:rPr>
              <a:t>2</a:t>
            </a:r>
            <a:r>
              <a:rPr lang="uk-UA" dirty="0"/>
              <a:t>, </a:t>
            </a:r>
            <a:r>
              <a:rPr lang="uk-UA" dirty="0">
                <a:hlinkClick r:id="rId4"/>
              </a:rPr>
              <a:t>3</a:t>
            </a:r>
            <a:r>
              <a:rPr lang="uk-UA" dirty="0"/>
              <a:t>, </a:t>
            </a:r>
            <a:r>
              <a:rPr lang="uk-UA" dirty="0">
                <a:hlinkClick r:id="rId5"/>
              </a:rPr>
              <a:t>4</a:t>
            </a:r>
            <a:r>
              <a:rPr lang="uk-UA" dirty="0"/>
              <a:t>, </a:t>
            </a:r>
            <a:r>
              <a:rPr lang="uk-UA" dirty="0">
                <a:hlinkClick r:id="rId6"/>
              </a:rPr>
              <a:t>5</a:t>
            </a:r>
            <a:r>
              <a:rPr lang="uk-UA" dirty="0"/>
              <a:t>]</a:t>
            </a:r>
          </a:p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D659D8E-1576-7820-BFC2-85D1E57B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5B91-ECE3-49E5-A65B-E5645F8C3EC2}" type="datetime1">
              <a:rPr lang="uk-UA" smtClean="0"/>
              <a:t>28.08.2026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214E92B-8EBF-CAB7-2EA5-A34962925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9957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8C3AFAE-0FCA-1098-31AE-4886983C9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02"/>
            <a:ext cx="12185781" cy="686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4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7CF1ED-B766-A8DE-7FA1-9E9DCC791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9036" y="258718"/>
            <a:ext cx="4638964" cy="941330"/>
          </a:xfrm>
        </p:spPr>
        <p:txBody>
          <a:bodyPr>
            <a:normAutofit/>
          </a:bodyPr>
          <a:lstStyle/>
          <a:p>
            <a:r>
              <a:rPr lang="uk-UA" sz="4400" dirty="0"/>
              <a:t>Передумови змін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86932C-BF34-B44D-A537-146A42AB86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01" t="19737" r="4000" b="6149"/>
          <a:stretch>
            <a:fillRect/>
          </a:stretch>
        </p:blipFill>
        <p:spPr>
          <a:xfrm>
            <a:off x="444195" y="1584961"/>
            <a:ext cx="11303610" cy="518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555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66530-8E3C-988D-F2BA-2702A8E92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Суть реформи. Що зміниться?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4F85C0-2E91-AA54-EFF6-6F4E9EDBB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249" y="1416367"/>
            <a:ext cx="10976551" cy="544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308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48810C-4DA5-4952-496E-A08400E8B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44E55B5-2FAA-8C06-66BF-8B52306E9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7719CEA-6563-27DA-4067-22EC3D4E8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75B91-ECE3-49E5-A65B-E5645F8C3EC2}" type="datetime1">
              <a:rPr lang="uk-UA" smtClean="0"/>
              <a:t>28.08.2026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780F866-19C2-FC10-6D79-AE3D95758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4E643B-6E73-FE96-F407-394208BBD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" y="0"/>
            <a:ext cx="121638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60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2D649A80-A95E-2AB0-224A-26BBABFD4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54C65-F3A4-46F3-A808-0F5EC6870841}" type="datetime1">
              <a:rPr lang="uk-UA" smtClean="0"/>
              <a:t>28.08.2026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1737DDB6-86EA-3712-B521-16024D82C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312D2E-6B47-8972-090C-C5F71FDEE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1857"/>
            <a:ext cx="12192000" cy="692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159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2048B9B-AE53-0E6A-1D1D-AAF8E445A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" r="-1" b="-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5" name="Місце для дати 4" hidden="1">
            <a:extLst>
              <a:ext uri="{FF2B5EF4-FFF2-40B4-BE49-F238E27FC236}">
                <a16:creationId xmlns:a16="http://schemas.microsoft.com/office/drawing/2014/main" id="{6AD5F4FA-FA71-055D-03BE-6348C4A7C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6CD3829C-CFCE-4721-BA63-B2D853DCCCDA}" type="datetime1">
              <a:rPr lang="uk-UA" smtClean="0"/>
              <a:pPr>
                <a:spcAft>
                  <a:spcPts val="600"/>
                </a:spcAft>
              </a:pPr>
              <a:t>28.08.2026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39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9399A6EC-E3E7-FCD3-CCBF-E1A936A409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8" b="-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4" name="Місце для дати 3" hidden="1">
            <a:extLst>
              <a:ext uri="{FF2B5EF4-FFF2-40B4-BE49-F238E27FC236}">
                <a16:creationId xmlns:a16="http://schemas.microsoft.com/office/drawing/2014/main" id="{2573B56A-48FE-339F-7493-205A6D9DF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86C75B91-ECE3-49E5-A65B-E5645F8C3EC2}" type="datetime1">
              <a:rPr lang="uk-UA" smtClean="0"/>
              <a:pPr>
                <a:spcAft>
                  <a:spcPts val="600"/>
                </a:spcAft>
              </a:pPr>
              <a:t>28.08.2026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4223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DFACE3-F668-107F-7990-3056C771D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08023"/>
            <a:ext cx="10515600" cy="941330"/>
          </a:xfrm>
        </p:spPr>
        <p:txBody>
          <a:bodyPr>
            <a:normAutofit fontScale="90000"/>
          </a:bodyPr>
          <a:lstStyle/>
          <a:p>
            <a:r>
              <a:rPr lang="uk-UA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МОДЕЛЬНІ НАВЧАЛЬНІ ПРОГРАМИ ДЛЯ ПРОФІЛЬНОЇ ШКОЛИ</a:t>
            </a:r>
            <a:br>
              <a:rPr lang="uk-UA" dirty="0"/>
            </a:b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67091F-2EEF-3ECF-E918-EF14307B9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84665"/>
            <a:ext cx="10141527" cy="56733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2E3A786-9284-F4EF-9117-959A93C143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604" y="1717187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502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F32AED-2CEB-6C1E-2263-4D78A360F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659A231D-6BA7-4A40-25FA-FB7FCC621B58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3CA36A6-D4DD-C5DF-698B-5DB43C3AE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C939E48-6BFD-70A2-0666-448DEB6D7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3829C-CFCE-4721-BA63-B2D853DCCCDA}" type="datetime1">
              <a:rPr lang="uk-UA" smtClean="0"/>
              <a:t>28.08.2026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0708AEB-8657-8386-76AA-38500ED18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AC6FB8-C171-20EE-8A59-EFE468DB9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43" y="0"/>
            <a:ext cx="11606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853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E0BCA0-3A6C-2452-7DAA-8D075E032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4FBD9D8A-4F16-E774-A3D0-83BE892C0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42680-7892-4409-8A2B-E2A61F7C0CE4}" type="datetime1">
              <a:rPr lang="uk-UA" smtClean="0"/>
              <a:t>28.08.2026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F30BD09-2203-AAA8-B3FC-2FB0507EE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9048C1-519A-5FD7-A548-2C5877269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02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E9980BF-3465-0E42-41D0-41D9F909E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D5B2-11CA-4D57-8F22-63B5D8C7AA1D}" type="datetime1">
              <a:rPr lang="uk-UA" smtClean="0"/>
              <a:t>28.08.2026</a:t>
            </a:fld>
            <a:endParaRPr lang="uk-UA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C45C1D0-679A-FCAB-0977-1B0A8BA10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945" y="863104"/>
            <a:ext cx="8347364" cy="5131792"/>
          </a:xfrm>
          <a:prstGeom prst="rect">
            <a:avLst/>
          </a:prstGeom>
          <a:ln>
            <a:solidFill>
              <a:srgbClr val="019AA8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77A10F4-6C3C-60F5-BCF0-BE5CDD2D070E}"/>
              </a:ext>
            </a:extLst>
          </p:cNvPr>
          <p:cNvSpPr txBox="1"/>
          <p:nvPr/>
        </p:nvSpPr>
        <p:spPr>
          <a:xfrm>
            <a:off x="2133599" y="240040"/>
            <a:ext cx="81741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spcBef>
                <a:spcPts val="600"/>
              </a:spcBef>
              <a:spcAft>
                <a:spcPts val="1500"/>
              </a:spcAft>
              <a:buNone/>
            </a:pPr>
            <a:r>
              <a:rPr lang="uk-UA" sz="2800" b="1" i="0" dirty="0">
                <a:solidFill>
                  <a:schemeClr val="tx1"/>
                </a:solidFill>
                <a:effectLst/>
                <a:latin typeface="+mn-lt"/>
                <a:hlinkClick r:id="rId3"/>
              </a:rPr>
              <a:t>Інформатика, 9 клас (Морзе Н. В., </a:t>
            </a:r>
            <a:r>
              <a:rPr lang="uk-UA" sz="2800" b="1" i="0" dirty="0" err="1">
                <a:solidFill>
                  <a:schemeClr val="tx1"/>
                </a:solidFill>
                <a:effectLst/>
                <a:latin typeface="+mn-lt"/>
                <a:hlinkClick r:id="rId3"/>
              </a:rPr>
              <a:t>Барна</a:t>
            </a:r>
            <a:r>
              <a:rPr lang="uk-UA" sz="2800" b="1" i="0" dirty="0">
                <a:solidFill>
                  <a:schemeClr val="tx1"/>
                </a:solidFill>
                <a:effectLst/>
                <a:latin typeface="+mn-lt"/>
                <a:hlinkClick r:id="rId3"/>
              </a:rPr>
              <a:t> О. В.) </a:t>
            </a:r>
            <a:endParaRPr lang="uk-UA" sz="2400" b="1" i="0" dirty="0">
              <a:solidFill>
                <a:srgbClr val="313131"/>
              </a:solidFill>
              <a:effectLst/>
              <a:latin typeface="e-Ukraine"/>
            </a:endParaRPr>
          </a:p>
        </p:txBody>
      </p:sp>
    </p:spTree>
    <p:extLst>
      <p:ext uri="{BB962C8B-B14F-4D97-AF65-F5344CB8AC3E}">
        <p14:creationId xmlns:p14="http://schemas.microsoft.com/office/powerpoint/2010/main" val="3402560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4E0C8D12-EE10-80B4-83E5-8B3C9383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FDA31-2618-4879-A573-4ABFBF1A7D6A}" type="datetime1">
              <a:rPr lang="uk-UA" smtClean="0"/>
              <a:t>28.08.2026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49A4D0CB-5699-D935-E798-A0020EF9A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ПІБ доповідача, посада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5768F2-8C6B-61E7-34B4-08C2944E8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32899"/>
            <a:ext cx="9814560" cy="5088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2ED5A4-D75B-24F1-825B-4A99EE798E59}"/>
              </a:ext>
            </a:extLst>
          </p:cNvPr>
          <p:cNvSpPr txBox="1"/>
          <p:nvPr/>
        </p:nvSpPr>
        <p:spPr>
          <a:xfrm>
            <a:off x="2900218" y="69511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i="0" dirty="0">
                <a:solidFill>
                  <a:schemeClr val="tx1"/>
                </a:solidFill>
                <a:effectLst/>
                <a:latin typeface="+mn-lt"/>
                <a:hlinkClick r:id="rId3"/>
              </a:rPr>
              <a:t>Інформатика (Морзе Н.В., Оріон) - 9 Клас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45860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hlinkClick r:id="rId2"/>
            <a:extLst>
              <a:ext uri="{FF2B5EF4-FFF2-40B4-BE49-F238E27FC236}">
                <a16:creationId xmlns:a16="http://schemas.microsoft.com/office/drawing/2014/main" id="{05E0C738-9FC7-70C7-5EB0-E9C3FFB74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2263" cy="3851564"/>
          </a:xfrm>
          <a:prstGeom prst="rect">
            <a:avLst/>
          </a:prstGeom>
          <a:ln>
            <a:solidFill>
              <a:srgbClr val="019AA8"/>
            </a:solidFill>
          </a:ln>
        </p:spPr>
      </p:pic>
    </p:spTree>
    <p:extLst>
      <p:ext uri="{BB962C8B-B14F-4D97-AF65-F5344CB8AC3E}">
        <p14:creationId xmlns:p14="http://schemas.microsoft.com/office/powerpoint/2010/main" val="27157794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FC8F41-233F-CC78-8A9A-BB159FDCFAEF}"/>
              </a:ext>
            </a:extLst>
          </p:cNvPr>
          <p:cNvSpPr txBox="1"/>
          <p:nvPr/>
        </p:nvSpPr>
        <p:spPr>
          <a:xfrm>
            <a:off x="2309090" y="771296"/>
            <a:ext cx="71674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hlinkClick r:id="rId2"/>
              </a:rPr>
              <a:t>https://www.facebook.com/share/g/19Bj2GLWst/</a:t>
            </a:r>
            <a:r>
              <a:rPr lang="uk-UA" sz="2400" dirty="0"/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775187-6283-63B3-55EE-FF75173CC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964" y="2476501"/>
            <a:ext cx="2250463" cy="2206336"/>
          </a:xfrm>
          <a:prstGeom prst="rect">
            <a:avLst/>
          </a:prstGeom>
          <a:ln>
            <a:solidFill>
              <a:srgbClr val="019AA8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46ABE9F-9F50-3CB6-B63E-AF3BA6B629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5236" y="1865256"/>
            <a:ext cx="7924800" cy="3774403"/>
          </a:xfrm>
          <a:prstGeom prst="rect">
            <a:avLst/>
          </a:prstGeom>
          <a:ln>
            <a:solidFill>
              <a:srgbClr val="019AA8"/>
            </a:solidFill>
          </a:ln>
        </p:spPr>
      </p:pic>
    </p:spTree>
    <p:extLst>
      <p:ext uri="{BB962C8B-B14F-4D97-AF65-F5344CB8AC3E}">
        <p14:creationId xmlns:p14="http://schemas.microsoft.com/office/powerpoint/2010/main" val="4332949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01211" y="1107325"/>
            <a:ext cx="3932237" cy="702425"/>
          </a:xfrm>
        </p:spPr>
        <p:txBody>
          <a:bodyPr>
            <a:normAutofit fontScale="90000"/>
          </a:bodyPr>
          <a:lstStyle/>
          <a:p>
            <a:r>
              <a:rPr lang="uk-UA" dirty="0"/>
              <a:t>Запрошуємо до спілкування, обміну досвідом та ідеями</a:t>
            </a:r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half" idx="2"/>
          </p:nvPr>
        </p:nvSpPr>
        <p:spPr>
          <a:xfrm>
            <a:off x="188349" y="2106038"/>
            <a:ext cx="4597974" cy="919264"/>
          </a:xfrm>
        </p:spPr>
        <p:txBody>
          <a:bodyPr>
            <a:normAutofit/>
          </a:bodyPr>
          <a:lstStyle/>
          <a:p>
            <a:r>
              <a:rPr lang="en-US" sz="2000" dirty="0">
                <a:hlinkClick r:id="rId2"/>
              </a:rPr>
              <a:t>https://t.me/+VDLlTxwlVEZkYWJi</a:t>
            </a:r>
            <a:r>
              <a:rPr lang="uk-UA" sz="2000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E42AA1-3FA4-6ADC-E217-F5260D9AD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3775" y="0"/>
            <a:ext cx="4848225" cy="42005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3F6D51B-868E-5BBD-746E-050E88148D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0095" y="2565670"/>
            <a:ext cx="3737033" cy="4018381"/>
          </a:xfrm>
          <a:prstGeom prst="rect">
            <a:avLst/>
          </a:prstGeom>
          <a:ln>
            <a:solidFill>
              <a:srgbClr val="019AA8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29B3DDB-EBCA-FED2-99F2-290761DC4F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305" y="3025302"/>
            <a:ext cx="18859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534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27200" y="497204"/>
            <a:ext cx="8395855" cy="1325563"/>
          </a:xfrm>
        </p:spPr>
        <p:txBody>
          <a:bodyPr>
            <a:normAutofit/>
          </a:bodyPr>
          <a:lstStyle/>
          <a:p>
            <a:pPr algn="ctr"/>
            <a:r>
              <a:rPr lang="uk-UA" sz="5400" dirty="0"/>
              <a:t>ДЯКУЮ ЗА УВАГУ!</a:t>
            </a:r>
          </a:p>
        </p:txBody>
      </p:sp>
      <p:pic>
        <p:nvPicPr>
          <p:cNvPr id="2" name="Рисунок 1" descr="Зображення, що містить Графіка, Шрифт, картинки, логотип&#10;&#10;Автоматично згенерований опис">
            <a:extLst>
              <a:ext uri="{FF2B5EF4-FFF2-40B4-BE49-F238E27FC236}">
                <a16:creationId xmlns:a16="http://schemas.microsoft.com/office/drawing/2014/main" id="{5670459F-D077-3EDC-4241-F691E4997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947" y="1984375"/>
            <a:ext cx="4873625" cy="4873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6868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hlinkClick r:id="rId2"/>
            <a:extLst>
              <a:ext uri="{FF2B5EF4-FFF2-40B4-BE49-F238E27FC236}">
                <a16:creationId xmlns:a16="http://schemas.microsoft.com/office/drawing/2014/main" id="{16709C71-3678-9B48-839C-32DC3730D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561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718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4294967295"/>
          </p:nvPr>
        </p:nvSpPr>
        <p:spPr>
          <a:xfrm>
            <a:off x="2195946" y="238125"/>
            <a:ext cx="9434945" cy="1360920"/>
          </a:xfrm>
        </p:spPr>
        <p:txBody>
          <a:bodyPr>
            <a:normAutofit/>
          </a:bodyPr>
          <a:lstStyle/>
          <a:p>
            <a:r>
              <a:rPr lang="ru-RU" dirty="0">
                <a:hlinkClick r:id="rId2"/>
              </a:rPr>
              <a:t>Про </a:t>
            </a:r>
            <a:r>
              <a:rPr lang="ru-RU" dirty="0" err="1">
                <a:hlinkClick r:id="rId2"/>
              </a:rPr>
              <a:t>інструктивно-методичні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рекомендації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щодо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викладання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навчальних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предметів</a:t>
            </a:r>
            <a:r>
              <a:rPr lang="ru-RU" dirty="0">
                <a:hlinkClick r:id="rId2"/>
              </a:rPr>
              <a:t> / </a:t>
            </a:r>
            <a:r>
              <a:rPr lang="ru-RU" dirty="0" err="1">
                <a:hlinkClick r:id="rId2"/>
              </a:rPr>
              <a:t>інтегрованих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курсів</a:t>
            </a:r>
            <a:r>
              <a:rPr lang="ru-RU" dirty="0">
                <a:hlinkClick r:id="rId2"/>
              </a:rPr>
              <a:t> у </a:t>
            </a:r>
            <a:r>
              <a:rPr lang="ru-RU" dirty="0" err="1">
                <a:hlinkClick r:id="rId2"/>
              </a:rPr>
              <a:t>у</a:t>
            </a:r>
            <a:r>
              <a:rPr lang="ru-RU" dirty="0">
                <a:hlinkClick r:id="rId2"/>
              </a:rPr>
              <a:t> 2026/2027 </a:t>
            </a:r>
            <a:r>
              <a:rPr lang="ru-RU" dirty="0" err="1">
                <a:hlinkClick r:id="rId2"/>
              </a:rPr>
              <a:t>навчальному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році</a:t>
            </a:r>
            <a:r>
              <a:rPr lang="ru-RU" dirty="0">
                <a:hlinkClick r:id="rId2"/>
              </a:rPr>
              <a:t> </a:t>
            </a:r>
            <a:endParaRPr lang="uk-UA" dirty="0"/>
          </a:p>
          <a:p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31FFDB-1367-8BD2-4202-81DE1D7F4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946" y="1545118"/>
            <a:ext cx="7490691" cy="4993794"/>
          </a:xfrm>
          <a:prstGeom prst="rect">
            <a:avLst/>
          </a:prstGeom>
          <a:ln>
            <a:solidFill>
              <a:srgbClr val="019AA8"/>
            </a:solidFill>
          </a:ln>
        </p:spPr>
      </p:pic>
    </p:spTree>
    <p:extLst>
      <p:ext uri="{BB962C8B-B14F-4D97-AF65-F5344CB8AC3E}">
        <p14:creationId xmlns:p14="http://schemas.microsoft.com/office/powerpoint/2010/main" val="2524509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21936-5EDA-890A-8989-B0A5EF5F3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8B2F26-639D-5D49-4875-48E75190986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95946" y="238125"/>
            <a:ext cx="9434945" cy="1360920"/>
          </a:xfrm>
        </p:spPr>
        <p:txBody>
          <a:bodyPr>
            <a:normAutofit/>
          </a:bodyPr>
          <a:lstStyle/>
          <a:p>
            <a:r>
              <a:rPr lang="ru-RU" dirty="0">
                <a:hlinkClick r:id="rId2"/>
              </a:rPr>
              <a:t>Про </a:t>
            </a:r>
            <a:r>
              <a:rPr lang="ru-RU" dirty="0" err="1">
                <a:hlinkClick r:id="rId2"/>
              </a:rPr>
              <a:t>інструктивно-методичні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рекомендації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щодо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викладання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навчальних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предметів</a:t>
            </a:r>
            <a:r>
              <a:rPr lang="ru-RU" dirty="0">
                <a:hlinkClick r:id="rId2"/>
              </a:rPr>
              <a:t> / </a:t>
            </a:r>
            <a:r>
              <a:rPr lang="ru-RU" dirty="0" err="1">
                <a:hlinkClick r:id="rId2"/>
              </a:rPr>
              <a:t>інтегрованих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курсів</a:t>
            </a:r>
            <a:r>
              <a:rPr lang="ru-RU" dirty="0">
                <a:hlinkClick r:id="rId2"/>
              </a:rPr>
              <a:t> у </a:t>
            </a:r>
            <a:r>
              <a:rPr lang="ru-RU" dirty="0" err="1">
                <a:hlinkClick r:id="rId2"/>
              </a:rPr>
              <a:t>у</a:t>
            </a:r>
            <a:r>
              <a:rPr lang="ru-RU" dirty="0">
                <a:hlinkClick r:id="rId2"/>
              </a:rPr>
              <a:t> 2025/2026 </a:t>
            </a:r>
            <a:r>
              <a:rPr lang="ru-RU" dirty="0" err="1">
                <a:hlinkClick r:id="rId2"/>
              </a:rPr>
              <a:t>навчальному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році</a:t>
            </a:r>
            <a:r>
              <a:rPr lang="ru-RU" dirty="0">
                <a:hlinkClick r:id="rId2"/>
              </a:rPr>
              <a:t> </a:t>
            </a:r>
            <a:endParaRPr lang="uk-UA" dirty="0"/>
          </a:p>
          <a:p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2022BB-005E-D291-2138-E802F0526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052" y="1423554"/>
            <a:ext cx="9781002" cy="4885315"/>
          </a:xfrm>
          <a:prstGeom prst="rect">
            <a:avLst/>
          </a:prstGeom>
          <a:ln>
            <a:solidFill>
              <a:srgbClr val="019AA8"/>
            </a:solidFill>
          </a:ln>
        </p:spPr>
      </p:pic>
    </p:spTree>
    <p:extLst>
      <p:ext uri="{BB962C8B-B14F-4D97-AF65-F5344CB8AC3E}">
        <p14:creationId xmlns:p14="http://schemas.microsoft.com/office/powerpoint/2010/main" val="13943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D7CF02-B58D-241A-ADE6-773BD928051D}"/>
              </a:ext>
            </a:extLst>
          </p:cNvPr>
          <p:cNvSpPr txBox="1"/>
          <p:nvPr/>
        </p:nvSpPr>
        <p:spPr>
          <a:xfrm>
            <a:off x="4064000" y="295563"/>
            <a:ext cx="803563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Для ефективного дидактичного супроводу освітнього процесу</a:t>
            </a:r>
          </a:p>
          <a:p>
            <a:pPr algn="just"/>
            <a:r>
              <a:rPr lang="uk-UA" dirty="0"/>
              <a:t>рекомендуємо використовувати такі </a:t>
            </a:r>
            <a:r>
              <a:rPr lang="uk-UA" dirty="0" err="1"/>
              <a:t>верифіковані</a:t>
            </a:r>
            <a:r>
              <a:rPr lang="uk-UA" dirty="0"/>
              <a:t> ресурси та платформи:</a:t>
            </a:r>
          </a:p>
          <a:p>
            <a:pPr algn="just"/>
            <a:r>
              <a:rPr lang="uk-UA" dirty="0">
                <a:hlinkClick r:id="rId2"/>
              </a:rPr>
              <a:t>«Електронні версії підручників»: </a:t>
            </a:r>
            <a:r>
              <a:rPr lang="uk-UA" dirty="0"/>
              <a:t>з метою задоволення освітніх потреб</a:t>
            </a:r>
          </a:p>
          <a:p>
            <a:pPr algn="just"/>
            <a:r>
              <a:rPr lang="uk-UA" dirty="0"/>
              <a:t>українців, які проживають в Україні та за її межами, на вебсайтах інституцій</a:t>
            </a:r>
          </a:p>
          <a:p>
            <a:pPr algn="just"/>
            <a:r>
              <a:rPr lang="uk-UA" dirty="0"/>
              <a:t>надано відкритий доступ до цифрових підручників, зокрема з української мови</a:t>
            </a:r>
          </a:p>
          <a:p>
            <a:pPr algn="just"/>
            <a:r>
              <a:rPr lang="uk-UA" dirty="0"/>
              <a:t>та літератури.</a:t>
            </a:r>
          </a:p>
          <a:p>
            <a:pPr algn="just"/>
            <a:r>
              <a:rPr lang="uk-UA" dirty="0" err="1"/>
              <a:t>Вебплатформа</a:t>
            </a:r>
            <a:r>
              <a:rPr lang="uk-UA" dirty="0"/>
              <a:t> </a:t>
            </a:r>
            <a:r>
              <a:rPr lang="uk-UA" dirty="0">
                <a:hlinkClick r:id="rId3"/>
              </a:rPr>
              <a:t>«Всеукраїнська школа онлайн» (ВШО)</a:t>
            </a:r>
            <a:r>
              <a:rPr lang="uk-UA" dirty="0"/>
              <a:t>: національна</a:t>
            </a:r>
          </a:p>
          <a:p>
            <a:pPr algn="just"/>
            <a:r>
              <a:rPr lang="uk-UA" dirty="0"/>
              <a:t>платформа для дистанційного та змішаного навчання учнів 2–11 класів.</a:t>
            </a:r>
          </a:p>
          <a:p>
            <a:pPr algn="just"/>
            <a:r>
              <a:rPr lang="uk-UA" dirty="0"/>
              <a:t>Містить готові курси, </a:t>
            </a:r>
            <a:r>
              <a:rPr lang="uk-UA" dirty="0" err="1"/>
              <a:t>відеоуроки</a:t>
            </a:r>
            <a:r>
              <a:rPr lang="uk-UA" dirty="0"/>
              <a:t>, тести та вправи. У персональному кабінеті</a:t>
            </a:r>
          </a:p>
          <a:p>
            <a:pPr algn="just"/>
            <a:r>
              <a:rPr lang="uk-UA" dirty="0"/>
              <a:t>вчитель може створювати віртуальні класи та призначати домашні завдання.</a:t>
            </a:r>
          </a:p>
          <a:p>
            <a:pPr algn="just"/>
            <a:r>
              <a:rPr lang="uk-UA" dirty="0"/>
              <a:t>Онлайн-платформа </a:t>
            </a:r>
            <a:r>
              <a:rPr lang="uk-UA" dirty="0">
                <a:hlinkClick r:id="rId4"/>
              </a:rPr>
              <a:t>«</a:t>
            </a:r>
            <a:r>
              <a:rPr lang="uk-UA" dirty="0" err="1">
                <a:hlinkClick r:id="rId4"/>
              </a:rPr>
              <a:t>Pi-stacja</a:t>
            </a:r>
            <a:r>
              <a:rPr lang="uk-UA" dirty="0">
                <a:hlinkClick r:id="rId4"/>
              </a:rPr>
              <a:t>»: </a:t>
            </a:r>
            <a:r>
              <a:rPr lang="uk-UA" dirty="0"/>
              <a:t>створена фондом «</a:t>
            </a:r>
            <a:r>
              <a:rPr lang="uk-UA" dirty="0" err="1"/>
              <a:t>Katalyst</a:t>
            </a:r>
            <a:r>
              <a:rPr lang="uk-UA" dirty="0"/>
              <a:t> </a:t>
            </a:r>
            <a:r>
              <a:rPr lang="uk-UA" dirty="0" err="1"/>
              <a:t>Education</a:t>
            </a:r>
            <a:r>
              <a:rPr lang="uk-UA" dirty="0"/>
              <a:t>», є</a:t>
            </a:r>
          </a:p>
          <a:p>
            <a:pPr algn="just"/>
            <a:r>
              <a:rPr lang="uk-UA" dirty="0"/>
              <a:t>ефективним цифровим ресурсом для підтримки навчання та інтенсифікації</a:t>
            </a:r>
          </a:p>
          <a:p>
            <a:pPr algn="just"/>
            <a:r>
              <a:rPr lang="uk-UA" dirty="0"/>
              <a:t>пізнавальної діяльності учнівства 5–9 класів. Забезпечує дидактичний супровід</a:t>
            </a:r>
          </a:p>
          <a:p>
            <a:pPr algn="just"/>
            <a:r>
              <a:rPr lang="uk-UA" dirty="0"/>
              <a:t>(відео, тести, схеми й навчальні завдання) й стане підтримкою для навчання й</a:t>
            </a:r>
          </a:p>
          <a:p>
            <a:pPr algn="just"/>
            <a:r>
              <a:rPr lang="uk-UA" dirty="0"/>
              <a:t>активного опанування навчальних предметів й курсів українознавчого</a:t>
            </a:r>
          </a:p>
          <a:p>
            <a:pPr algn="just"/>
            <a:r>
              <a:rPr lang="uk-UA" dirty="0"/>
              <a:t>компонента.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F03EBD-6D6B-789C-B7D0-9DE137B53B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6726" y="5053741"/>
            <a:ext cx="5624945" cy="163939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DB40CAE-DC47-ACF8-3122-C4F099B41B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565" y="1858817"/>
            <a:ext cx="3538123" cy="358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897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CBC1C5-21A4-D671-E074-7D8C966CC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458962"/>
            <a:ext cx="11950700" cy="5347938"/>
          </a:xfrm>
          <a:prstGeom prst="rect">
            <a:avLst/>
          </a:prstGeom>
          <a:noFill/>
        </p:spPr>
      </p:pic>
      <p:sp>
        <p:nvSpPr>
          <p:cNvPr id="2" name="Місце для дати 1" hidden="1">
            <a:extLst>
              <a:ext uri="{FF2B5EF4-FFF2-40B4-BE49-F238E27FC236}">
                <a16:creationId xmlns:a16="http://schemas.microsoft.com/office/drawing/2014/main" id="{3647A270-1FAD-DB42-91C8-1F00B893C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11FDA31-2618-4879-A573-4ABFBF1A7D6A}" type="datetime1">
              <a:rPr lang="uk-UA" smtClean="0"/>
              <a:pPr>
                <a:spcAft>
                  <a:spcPts val="600"/>
                </a:spcAft>
              </a:pPr>
              <a:t>28.08.2026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8204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Місце для зображення 11">
            <a:extLst>
              <a:ext uri="{FF2B5EF4-FFF2-40B4-BE49-F238E27FC236}">
                <a16:creationId xmlns:a16="http://schemas.microsoft.com/office/drawing/2014/main" id="{FE4531F9-CA80-ACCF-1DDD-8A21D94C51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53"/>
          <a:stretch>
            <a:fillRect/>
          </a:stretch>
        </p:blipFill>
        <p:spPr>
          <a:xfrm>
            <a:off x="1281086" y="0"/>
            <a:ext cx="9789357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3684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34524-90CE-ADE0-7068-B7D6B2207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Місце для зображення 11">
            <a:extLst>
              <a:ext uri="{FF2B5EF4-FFF2-40B4-BE49-F238E27FC236}">
                <a16:creationId xmlns:a16="http://schemas.microsoft.com/office/drawing/2014/main" id="{C78BB8F8-B387-8759-8BF8-77F50CC67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92"/>
          <a:stretch>
            <a:fillRect/>
          </a:stretch>
        </p:blipFill>
        <p:spPr>
          <a:xfrm>
            <a:off x="0" y="184827"/>
            <a:ext cx="12224221" cy="61715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55628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_корпоративна 16Х9-0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1" id="{1A547FC6-5134-4345-A980-26AFF8E5AE2E}" vid="{E5A51A39-77DF-46D3-8BFD-03D856D1A5A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2494</TotalTime>
  <Words>545</Words>
  <Application>Microsoft Office PowerPoint</Application>
  <PresentationFormat>Широкий екран</PresentationFormat>
  <Paragraphs>68</Paragraphs>
  <Slides>26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3" baseType="lpstr">
      <vt:lpstr>Arial</vt:lpstr>
      <vt:lpstr>Calibri</vt:lpstr>
      <vt:lpstr>e-Ukraine</vt:lpstr>
      <vt:lpstr>Ezarion</vt:lpstr>
      <vt:lpstr>Ezarion Light</vt:lpstr>
      <vt:lpstr>Roboto</vt:lpstr>
      <vt:lpstr>Тема_корпоративна 16Х9-01</vt:lpstr>
      <vt:lpstr>Наскрізний мініпроєкт у 9 класі, як інструмент самовизначення учня перед вибором профілю 10–12 класів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Чинними для використання в освітньому процесі є модельні навчальні програми, розміщені за покликанням. </vt:lpstr>
      <vt:lpstr>Головне про реформу профільної школи (НУШ) </vt:lpstr>
      <vt:lpstr>Презентація PowerPoint</vt:lpstr>
      <vt:lpstr>Передумови змін</vt:lpstr>
      <vt:lpstr>Суть реформи. Що зміниться?</vt:lpstr>
      <vt:lpstr>Презентація PowerPoint</vt:lpstr>
      <vt:lpstr>Презентація PowerPoint</vt:lpstr>
      <vt:lpstr>Презентація PowerPoint</vt:lpstr>
      <vt:lpstr>Презентація PowerPoint</vt:lpstr>
      <vt:lpstr>МОДЕЛЬНІ НАВЧАЛЬНІ ПРОГРАМИ ДЛЯ ПРОФІЛЬНОЇ ШКОЛИ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Запрошуємо до спілкування, обміну досвідом та ідеями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Уманець Валентина Омелянівна</dc:creator>
  <cp:lastModifiedBy>Уманець Валентина Омелянівна</cp:lastModifiedBy>
  <cp:revision>3</cp:revision>
  <dcterms:created xsi:type="dcterms:W3CDTF">2024-05-15T08:05:55Z</dcterms:created>
  <dcterms:modified xsi:type="dcterms:W3CDTF">2026-08-28T19:45:52Z</dcterms:modified>
</cp:coreProperties>
</file>