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9144000" cy="51435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fd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Google Shape;10;p2"/>
          <p:cNvSpPr/>
          <p:nvPr/>
        </p:nvSpPr>
        <p:spPr>
          <a:xfrm>
            <a:off x="0" y="0"/>
            <a:ext cx="9142200" cy="34272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uk-UA" sz="4400" spc="-1" strike="noStrike"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3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3200" spc="-1" strike="noStrike">
                <a:latin typeface="Arial"/>
              </a:rPr>
              <a:t>Для редагування структури клацніть мишею</a:t>
            </a:r>
            <a:endParaRPr b="0" lang="uk-UA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latin typeface="Arial"/>
              </a:rPr>
              <a:t>Другий рівень структури</a:t>
            </a:r>
            <a:endParaRPr b="0" lang="uk-UA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400" spc="-1" strike="noStrike">
                <a:latin typeface="Arial"/>
              </a:rPr>
              <a:t>Третій рівень структури</a:t>
            </a:r>
            <a:endParaRPr b="0" lang="uk-UA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000" spc="-1" strike="noStrike">
                <a:latin typeface="Arial"/>
              </a:rPr>
              <a:t>Четвертий рівень структури</a:t>
            </a:r>
            <a:endParaRPr b="0" lang="uk-UA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latin typeface="Arial"/>
              </a:rPr>
              <a:t>П'ятий рівень структури</a:t>
            </a:r>
            <a:endParaRPr b="0" lang="uk-UA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latin typeface="Arial"/>
              </a:rPr>
              <a:t>Шостий рівень структури</a:t>
            </a:r>
            <a:endParaRPr b="0" lang="uk-UA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latin typeface="Arial"/>
              </a:rPr>
              <a:t>Сьомий рівень структури</a:t>
            </a:r>
            <a:endParaRPr b="0" lang="uk-UA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uk-UA" sz="4400" spc="-1" strike="noStrike">
                <a:latin typeface="Arial"/>
              </a:rPr>
              <a:t>Для правки тексту заголовка клацніть мишею</a:t>
            </a:r>
            <a:endParaRPr b="0" lang="uk-UA" sz="4400" spc="-1" strike="noStrike"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3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3200" spc="-1" strike="noStrike">
                <a:latin typeface="Arial"/>
              </a:rPr>
              <a:t>Для редагування структури клацніть мишею</a:t>
            </a:r>
            <a:endParaRPr b="0" lang="uk-UA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800" spc="-1" strike="noStrike">
                <a:latin typeface="Arial"/>
              </a:rPr>
              <a:t>Другий рівень структури</a:t>
            </a:r>
            <a:endParaRPr b="0" lang="uk-UA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400" spc="-1" strike="noStrike">
                <a:latin typeface="Arial"/>
              </a:rPr>
              <a:t>Третій рівень структури</a:t>
            </a:r>
            <a:endParaRPr b="0" lang="uk-UA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uk-UA" sz="2000" spc="-1" strike="noStrike">
                <a:latin typeface="Arial"/>
              </a:rPr>
              <a:t>Четвертий рівень структури</a:t>
            </a:r>
            <a:endParaRPr b="0" lang="uk-UA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latin typeface="Arial"/>
              </a:rPr>
              <a:t>П'ятий рівень структури</a:t>
            </a:r>
            <a:endParaRPr b="0" lang="uk-UA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latin typeface="Arial"/>
              </a:rPr>
              <a:t>Шостий рівень структури</a:t>
            </a:r>
            <a:endParaRPr b="0" lang="uk-UA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uk-UA" sz="2000" spc="-1" strike="noStrike">
                <a:latin typeface="Arial"/>
              </a:rPr>
              <a:t>Сьомий рівень структури</a:t>
            </a:r>
            <a:endParaRPr b="0" lang="uk-UA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58;p13"/>
          <p:cNvSpPr/>
          <p:nvPr/>
        </p:nvSpPr>
        <p:spPr>
          <a:xfrm rot="21020400">
            <a:off x="3893760" y="3225600"/>
            <a:ext cx="5209200" cy="1647720"/>
          </a:xfrm>
          <a:prstGeom prst="rect">
            <a:avLst/>
          </a:prstGeom>
          <a:noFill/>
          <a:ln w="38100">
            <a:solidFill>
              <a:srgbClr val="66666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i="1" lang="uk" sz="2050" spc="-1" strike="noStrike">
                <a:solidFill>
                  <a:srgbClr val="666666"/>
                </a:solidFill>
                <a:latin typeface="Courier New"/>
                <a:ea typeface="Arial"/>
              </a:rPr>
              <a:t>Я точно не стану вказувати своїм учням, яку професію обрати.</a:t>
            </a:r>
            <a:endParaRPr b="0" lang="uk-UA" sz="205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i="1" lang="uk" sz="2050" spc="-1" strike="noStrike">
                <a:solidFill>
                  <a:srgbClr val="666666"/>
                </a:solidFill>
                <a:latin typeface="Courier New"/>
                <a:ea typeface="Arial"/>
              </a:rPr>
              <a:t>Вони зможуть вибрати ту мову програмування, яку захочуть!</a:t>
            </a:r>
            <a:r>
              <a:rPr b="0" i="1" lang="uk" sz="900" spc="-1" strike="noStrike">
                <a:solidFill>
                  <a:srgbClr val="666666"/>
                </a:solidFill>
                <a:latin typeface="Courier New"/>
                <a:ea typeface="Arial"/>
              </a:rPr>
              <a:t> </a:t>
            </a:r>
            <a:endParaRPr b="0" lang="uk-UA" sz="900" spc="-1" strike="noStrike">
              <a:latin typeface="Arial"/>
            </a:endParaRPr>
          </a:p>
        </p:txBody>
      </p:sp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11760" y="392040"/>
            <a:ext cx="8518680" cy="26884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ctr">
            <a:normAutofit fontScale="66000"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uk" sz="8000" spc="-1" strike="noStrike">
                <a:solidFill>
                  <a:srgbClr val="212121"/>
                </a:solidFill>
                <a:latin typeface="Comic Sans MS"/>
                <a:ea typeface="Amatic SC"/>
              </a:rPr>
              <a:t>Інформатика поза підручником: досвід ведення Telegram-каналу </a:t>
            </a:r>
            <a:endParaRPr b="0" lang="uk-UA" sz="80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-309600" y="3657600"/>
            <a:ext cx="3920040" cy="12448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ctr">
            <a:norm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uk" sz="1300" spc="-1" strike="noStrike">
                <a:solidFill>
                  <a:srgbClr val="000000"/>
                </a:solidFill>
                <a:latin typeface="Arial"/>
                <a:ea typeface="Arial"/>
              </a:rPr>
              <a:t>Олег Балабанов</a:t>
            </a:r>
            <a:endParaRPr b="0" lang="uk-UA" sz="13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uk" sz="1300" spc="-1" strike="noStrike">
                <a:solidFill>
                  <a:srgbClr val="000000"/>
                </a:solidFill>
                <a:latin typeface="Arial"/>
                <a:ea typeface="Arial"/>
              </a:rPr>
              <a:t>вчитель інформатики </a:t>
            </a:r>
            <a:endParaRPr b="0" lang="uk-UA" sz="13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uk" sz="1300" spc="-1" strike="noStrike">
                <a:solidFill>
                  <a:srgbClr val="000000"/>
                </a:solidFill>
                <a:latin typeface="Arial"/>
                <a:ea typeface="Arial"/>
              </a:rPr>
              <a:t>Ліцею №230 </a:t>
            </a:r>
            <a:endParaRPr b="0" lang="uk-UA" sz="13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uk" sz="1300" spc="-1" strike="noStrike">
                <a:solidFill>
                  <a:srgbClr val="000000"/>
                </a:solidFill>
                <a:latin typeface="Arial"/>
                <a:ea typeface="Arial"/>
              </a:rPr>
              <a:t>міста Києва </a:t>
            </a:r>
            <a:endParaRPr b="0" lang="uk-UA" sz="1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Книжкова полиця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311760" y="1228680"/>
            <a:ext cx="851868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pic>
        <p:nvPicPr>
          <p:cNvPr id="108" name="Google Shape;123;p22" descr=""/>
          <p:cNvPicPr/>
          <p:nvPr/>
        </p:nvPicPr>
        <p:blipFill>
          <a:blip r:embed="rId1"/>
          <a:stretch/>
        </p:blipFill>
        <p:spPr>
          <a:xfrm>
            <a:off x="102600" y="1228680"/>
            <a:ext cx="4227480" cy="3455640"/>
          </a:xfrm>
          <a:prstGeom prst="rect">
            <a:avLst/>
          </a:prstGeom>
          <a:ln w="0">
            <a:noFill/>
          </a:ln>
        </p:spPr>
      </p:pic>
      <p:pic>
        <p:nvPicPr>
          <p:cNvPr id="109" name="Google Shape;124;p22" descr=""/>
          <p:cNvPicPr/>
          <p:nvPr/>
        </p:nvPicPr>
        <p:blipFill>
          <a:blip r:embed="rId2"/>
          <a:stretch/>
        </p:blipFill>
        <p:spPr>
          <a:xfrm>
            <a:off x="5298480" y="1080000"/>
            <a:ext cx="3639600" cy="4061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06520" y="292680"/>
            <a:ext cx="382392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69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 </a:t>
            </a: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«Файний YouTube» 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311760" y="1228680"/>
            <a:ext cx="851868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pic>
        <p:nvPicPr>
          <p:cNvPr id="112" name="Google Shape;131;p23" descr=""/>
          <p:cNvPicPr/>
          <p:nvPr/>
        </p:nvPicPr>
        <p:blipFill>
          <a:blip r:embed="rId1"/>
          <a:stretch/>
        </p:blipFill>
        <p:spPr>
          <a:xfrm>
            <a:off x="4660200" y="1603080"/>
            <a:ext cx="4170240" cy="2693880"/>
          </a:xfrm>
          <a:prstGeom prst="rect">
            <a:avLst/>
          </a:prstGeom>
          <a:ln w="0">
            <a:noFill/>
          </a:ln>
        </p:spPr>
      </p:pic>
      <p:pic>
        <p:nvPicPr>
          <p:cNvPr id="113" name="Google Shape;132;p23" descr=""/>
          <p:cNvPicPr/>
          <p:nvPr/>
        </p:nvPicPr>
        <p:blipFill>
          <a:blip r:embed="rId2"/>
          <a:stretch/>
        </p:blipFill>
        <p:spPr>
          <a:xfrm>
            <a:off x="556200" y="0"/>
            <a:ext cx="3422160" cy="5141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37;p24" descr=""/>
          <p:cNvPicPr/>
          <p:nvPr/>
        </p:nvPicPr>
        <p:blipFill>
          <a:blip r:embed="rId1"/>
          <a:stretch/>
        </p:blipFill>
        <p:spPr>
          <a:xfrm>
            <a:off x="-2106720" y="1030680"/>
            <a:ext cx="7801560" cy="3899880"/>
          </a:xfrm>
          <a:prstGeom prst="rect">
            <a:avLst/>
          </a:prstGeom>
          <a:ln w="0">
            <a:noFill/>
          </a:ln>
        </p:spPr>
      </p:pic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Вікторина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162000" y="1239480"/>
            <a:ext cx="851868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pic>
        <p:nvPicPr>
          <p:cNvPr id="117" name="Google Shape;140;p24" descr=""/>
          <p:cNvPicPr/>
          <p:nvPr/>
        </p:nvPicPr>
        <p:blipFill>
          <a:blip r:embed="rId2"/>
          <a:stretch/>
        </p:blipFill>
        <p:spPr>
          <a:xfrm>
            <a:off x="3498120" y="656640"/>
            <a:ext cx="5556960" cy="4274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Ігроманія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311760" y="1228680"/>
            <a:ext cx="851868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pic>
        <p:nvPicPr>
          <p:cNvPr id="120" name="Google Shape;147;p25" descr=""/>
          <p:cNvPicPr/>
          <p:nvPr/>
        </p:nvPicPr>
        <p:blipFill>
          <a:blip r:embed="rId1"/>
          <a:stretch/>
        </p:blipFill>
        <p:spPr>
          <a:xfrm>
            <a:off x="6475320" y="155160"/>
            <a:ext cx="2666880" cy="4210920"/>
          </a:xfrm>
          <a:prstGeom prst="rect">
            <a:avLst/>
          </a:prstGeom>
          <a:ln w="0">
            <a:noFill/>
          </a:ln>
        </p:spPr>
      </p:pic>
      <p:pic>
        <p:nvPicPr>
          <p:cNvPr id="121" name="Google Shape;148;p25" descr=""/>
          <p:cNvPicPr/>
          <p:nvPr/>
        </p:nvPicPr>
        <p:blipFill>
          <a:blip r:embed="rId2"/>
          <a:stretch/>
        </p:blipFill>
        <p:spPr>
          <a:xfrm>
            <a:off x="105120" y="1999080"/>
            <a:ext cx="2000880" cy="3095280"/>
          </a:xfrm>
          <a:prstGeom prst="rect">
            <a:avLst/>
          </a:prstGeom>
          <a:ln w="0">
            <a:noFill/>
          </a:ln>
        </p:spPr>
      </p:pic>
      <p:pic>
        <p:nvPicPr>
          <p:cNvPr id="122" name="Google Shape;149;p25" descr=""/>
          <p:cNvPicPr/>
          <p:nvPr/>
        </p:nvPicPr>
        <p:blipFill>
          <a:blip r:embed="rId3"/>
          <a:stretch/>
        </p:blipFill>
        <p:spPr>
          <a:xfrm>
            <a:off x="2667960" y="1093320"/>
            <a:ext cx="3810600" cy="4131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Звукова доріжка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311760" y="1228680"/>
            <a:ext cx="851868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pic>
        <p:nvPicPr>
          <p:cNvPr id="125" name="Google Shape;156;p26" descr=""/>
          <p:cNvPicPr/>
          <p:nvPr/>
        </p:nvPicPr>
        <p:blipFill>
          <a:blip r:embed="rId1"/>
          <a:stretch/>
        </p:blipFill>
        <p:spPr>
          <a:xfrm>
            <a:off x="311760" y="1170000"/>
            <a:ext cx="4189320" cy="3455640"/>
          </a:xfrm>
          <a:prstGeom prst="rect">
            <a:avLst/>
          </a:prstGeom>
          <a:ln w="0">
            <a:noFill/>
          </a:ln>
        </p:spPr>
      </p:pic>
      <p:pic>
        <p:nvPicPr>
          <p:cNvPr id="126" name="Google Shape;157;p26" descr=""/>
          <p:cNvPicPr/>
          <p:nvPr/>
        </p:nvPicPr>
        <p:blipFill>
          <a:blip r:embed="rId2"/>
          <a:stretch/>
        </p:blipFill>
        <p:spPr>
          <a:xfrm>
            <a:off x="5393880" y="0"/>
            <a:ext cx="3424680" cy="5141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Байтові смішинки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311760" y="1228680"/>
            <a:ext cx="351972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5000"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1" lang="uk" sz="2250" spc="-1" strike="noStrike">
                <a:solidFill>
                  <a:srgbClr val="212121"/>
                </a:solidFill>
                <a:latin typeface="Courier New"/>
                <a:ea typeface="Arial"/>
              </a:rPr>
              <a:t>Спілкування з техпідтримкою:</a:t>
            </a:r>
            <a:endParaRPr b="0" lang="uk-UA" sz="225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1" lang="uk" sz="2250" spc="-1" strike="noStrike">
                <a:solidFill>
                  <a:srgbClr val="212121"/>
                </a:solidFill>
                <a:latin typeface="Courier New"/>
                <a:ea typeface="Arial"/>
              </a:rPr>
              <a:t>— </a:t>
            </a:r>
            <a:r>
              <a:rPr b="1" lang="uk" sz="2250" spc="-1" strike="noStrike">
                <a:solidFill>
                  <a:srgbClr val="212121"/>
                </a:solidFill>
                <a:latin typeface="Courier New"/>
                <a:ea typeface="Arial"/>
              </a:rPr>
              <a:t>Це не миша! В неї навіть хвоста немає. Мабуть, це хом’як.</a:t>
            </a:r>
            <a:endParaRPr b="0" lang="uk-UA" sz="225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  <a:tabLst>
                <a:tab algn="l" pos="0"/>
              </a:tabLst>
            </a:pPr>
            <a:r>
              <a:rPr b="1" lang="uk" sz="2250" spc="-1" strike="noStrike">
                <a:solidFill>
                  <a:srgbClr val="212121"/>
                </a:solidFill>
                <a:latin typeface="Courier New"/>
                <a:ea typeface="Arial"/>
              </a:rPr>
              <a:t>— </a:t>
            </a:r>
            <a:r>
              <a:rPr b="1" lang="uk" sz="2250" spc="-1" strike="noStrike">
                <a:solidFill>
                  <a:srgbClr val="212121"/>
                </a:solidFill>
                <a:latin typeface="Courier New"/>
                <a:ea typeface="Arial"/>
              </a:rPr>
              <a:t>Гаразд… зробіть правий клік хом’яком.</a:t>
            </a:r>
            <a:r>
              <a:rPr b="0" lang="uk" sz="1100" spc="-1" strike="noStrike">
                <a:solidFill>
                  <a:srgbClr val="212121"/>
                </a:solidFill>
                <a:latin typeface="Courier New"/>
                <a:ea typeface="Arial"/>
              </a:rPr>
              <a:t> </a:t>
            </a:r>
            <a:endParaRPr b="0" lang="uk-UA" sz="1100" spc="-1" strike="noStrike">
              <a:latin typeface="Arial"/>
            </a:endParaRPr>
          </a:p>
        </p:txBody>
      </p:sp>
      <p:pic>
        <p:nvPicPr>
          <p:cNvPr id="129" name="Google Shape;164;p27" descr=""/>
          <p:cNvPicPr/>
          <p:nvPr/>
        </p:nvPicPr>
        <p:blipFill>
          <a:blip r:embed="rId1"/>
          <a:srcRect l="0" t="0" r="0" b="7941"/>
          <a:stretch/>
        </p:blipFill>
        <p:spPr>
          <a:xfrm>
            <a:off x="4948200" y="1080000"/>
            <a:ext cx="4194000" cy="4061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Канал має свій ритм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3552840" y="1228680"/>
            <a:ext cx="527760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76000"/>
          </a:bodyPr>
          <a:p>
            <a:pPr algn="ctr">
              <a:lnSpc>
                <a:spcPct val="115000"/>
              </a:lnSpc>
              <a:tabLst>
                <a:tab algn="l" pos="0"/>
              </a:tabLst>
            </a:pPr>
            <a:endParaRPr b="0" lang="uk-UA" sz="3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Понеділок</a:t>
            </a: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«Байтові смішинки»</a:t>
            </a: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Вівторок</a:t>
            </a: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«Рубрика для тих, хто ще не знав»</a:t>
            </a: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Середа</a:t>
            </a: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«Історія в кадрі»</a:t>
            </a: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Четвер</a:t>
            </a: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«Софт без цінника»</a:t>
            </a: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П’ятниця</a:t>
            </a: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«Звукова доріжка»</a:t>
            </a: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Субота</a:t>
            </a: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«Фільмотека», «Книжкова полиця», «Ігроманія»</a:t>
            </a: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Неділя</a:t>
            </a:r>
            <a:endParaRPr b="0" lang="uk-UA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" sz="1200" spc="-1" strike="noStrike">
                <a:solidFill>
                  <a:srgbClr val="000000"/>
                </a:solidFill>
                <a:latin typeface="Courier New"/>
                <a:ea typeface="Arial"/>
              </a:rPr>
              <a:t>«Файний YouTube», Вікторина</a:t>
            </a:r>
            <a:endParaRPr b="0" lang="uk-UA" sz="1200" spc="-1" strike="noStrike">
              <a:latin typeface="Arial"/>
            </a:endParaRPr>
          </a:p>
        </p:txBody>
      </p:sp>
      <p:pic>
        <p:nvPicPr>
          <p:cNvPr id="132" name="Google Shape;171;p28" descr=""/>
          <p:cNvPicPr/>
          <p:nvPr/>
        </p:nvPicPr>
        <p:blipFill>
          <a:blip r:embed="rId1"/>
          <a:stretch/>
        </p:blipFill>
        <p:spPr>
          <a:xfrm>
            <a:off x="448200" y="1228680"/>
            <a:ext cx="3062880" cy="3338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Це не тільки про інформатику 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311760" y="1249920"/>
            <a:ext cx="851868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0" lang="uk" sz="2400" spc="-1" strike="noStrike">
                <a:solidFill>
                  <a:srgbClr val="666666"/>
                </a:solidFill>
                <a:latin typeface="Courier New"/>
                <a:ea typeface="Source Code Pro"/>
              </a:rPr>
              <a:t>Мені не байдуже… </a:t>
            </a:r>
            <a:endParaRPr b="0" lang="uk-UA" sz="2400" spc="-1" strike="noStrike">
              <a:latin typeface="Arial"/>
            </a:endParaRPr>
          </a:p>
        </p:txBody>
      </p:sp>
      <p:pic>
        <p:nvPicPr>
          <p:cNvPr id="135" name="Google Shape;178;p29" descr=""/>
          <p:cNvPicPr/>
          <p:nvPr/>
        </p:nvPicPr>
        <p:blipFill>
          <a:blip r:embed="rId1"/>
          <a:stretch/>
        </p:blipFill>
        <p:spPr>
          <a:xfrm>
            <a:off x="2160000" y="1800000"/>
            <a:ext cx="2712960" cy="2600280"/>
          </a:xfrm>
          <a:prstGeom prst="rect">
            <a:avLst/>
          </a:prstGeom>
          <a:ln w="0">
            <a:noFill/>
          </a:ln>
        </p:spPr>
      </p:pic>
      <p:pic>
        <p:nvPicPr>
          <p:cNvPr id="136" name="Google Shape;179;p29" descr=""/>
          <p:cNvPicPr/>
          <p:nvPr/>
        </p:nvPicPr>
        <p:blipFill>
          <a:blip r:embed="rId2"/>
          <a:stretch/>
        </p:blipFill>
        <p:spPr>
          <a:xfrm>
            <a:off x="7020000" y="1102320"/>
            <a:ext cx="1252080" cy="1237680"/>
          </a:xfrm>
          <a:prstGeom prst="rect">
            <a:avLst/>
          </a:prstGeom>
          <a:ln w="0">
            <a:noFill/>
          </a:ln>
        </p:spPr>
      </p:pic>
      <p:pic>
        <p:nvPicPr>
          <p:cNvPr id="137" name="Google Shape;180;p29" descr=""/>
          <p:cNvPicPr/>
          <p:nvPr/>
        </p:nvPicPr>
        <p:blipFill>
          <a:blip r:embed="rId3"/>
          <a:stretch/>
        </p:blipFill>
        <p:spPr>
          <a:xfrm>
            <a:off x="148680" y="3052080"/>
            <a:ext cx="2011320" cy="1987920"/>
          </a:xfrm>
          <a:prstGeom prst="rect">
            <a:avLst/>
          </a:prstGeom>
          <a:ln w="0">
            <a:noFill/>
          </a:ln>
        </p:spPr>
      </p:pic>
      <p:pic>
        <p:nvPicPr>
          <p:cNvPr id="138" name="Google Shape;181;p29" descr=""/>
          <p:cNvPicPr/>
          <p:nvPr/>
        </p:nvPicPr>
        <p:blipFill>
          <a:blip r:embed="rId4"/>
          <a:stretch/>
        </p:blipFill>
        <p:spPr>
          <a:xfrm>
            <a:off x="7560000" y="3600000"/>
            <a:ext cx="1494360" cy="1476720"/>
          </a:xfrm>
          <a:prstGeom prst="rect">
            <a:avLst/>
          </a:prstGeom>
          <a:ln w="0">
            <a:noFill/>
          </a:ln>
        </p:spPr>
      </p:pic>
      <p:pic>
        <p:nvPicPr>
          <p:cNvPr id="139" name="" descr=""/>
          <p:cNvPicPr/>
          <p:nvPr/>
        </p:nvPicPr>
        <p:blipFill>
          <a:blip r:embed="rId5"/>
          <a:stretch/>
        </p:blipFill>
        <p:spPr>
          <a:xfrm>
            <a:off x="4860000" y="2520000"/>
            <a:ext cx="2443680" cy="2443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Епілог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311760" y="1228680"/>
            <a:ext cx="8518680" cy="115524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77000"/>
          </a:bodyPr>
          <a:p>
            <a:pPr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0" lang="uk" sz="2400" spc="-1" strike="noStrike">
                <a:solidFill>
                  <a:srgbClr val="666666"/>
                </a:solidFill>
                <a:latin typeface="Courier New"/>
                <a:ea typeface="Source Code Pro"/>
              </a:rPr>
              <a:t>Це не тільки про знання. Це про цікавість — бажання дізнаватися більше, ставити запитання, пробувати й шукати власні відповіді.</a:t>
            </a:r>
            <a:endParaRPr b="0" lang="uk-UA" sz="2400" spc="-1" strike="noStrike">
              <a:latin typeface="Arial"/>
            </a:endParaRPr>
          </a:p>
        </p:txBody>
      </p:sp>
      <p:pic>
        <p:nvPicPr>
          <p:cNvPr id="142" name="Google Shape;188;p30" descr=""/>
          <p:cNvPicPr/>
          <p:nvPr/>
        </p:nvPicPr>
        <p:blipFill>
          <a:blip r:embed="rId1"/>
          <a:stretch/>
        </p:blipFill>
        <p:spPr>
          <a:xfrm>
            <a:off x="4924800" y="2303280"/>
            <a:ext cx="4217400" cy="2810880"/>
          </a:xfrm>
          <a:prstGeom prst="rect">
            <a:avLst/>
          </a:prstGeom>
          <a:ln w="0">
            <a:noFill/>
          </a:ln>
        </p:spPr>
      </p:pic>
      <p:sp>
        <p:nvSpPr>
          <p:cNvPr id="143" name="Google Shape;189;p30"/>
          <p:cNvSpPr/>
          <p:nvPr/>
        </p:nvSpPr>
        <p:spPr>
          <a:xfrm>
            <a:off x="464760" y="2520720"/>
            <a:ext cx="4183200" cy="265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 anchor="t">
            <a:noAutofit/>
          </a:bodyPr>
          <a:p>
            <a:pPr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0" lang="uk" sz="2000" spc="-1" strike="noStrike">
                <a:solidFill>
                  <a:srgbClr val="666666"/>
                </a:solidFill>
                <a:latin typeface="Courier New"/>
                <a:ea typeface="Source Code Pro"/>
              </a:rPr>
              <a:t>І якщо цей канал буде цікавим хоча б для кількох учнів, якщо зможе запалити в них любов до науки, технологій і пізнання — значить, він створений не дарма.</a:t>
            </a:r>
            <a:r>
              <a:rPr b="0" lang="uk" sz="2000" spc="-1" strike="noStrike">
                <a:solidFill>
                  <a:srgbClr val="666666"/>
                </a:solidFill>
                <a:latin typeface="Source Code Pro"/>
                <a:ea typeface="Source Code Pro"/>
              </a:rPr>
              <a:t> </a:t>
            </a:r>
            <a:endParaRPr b="0" lang="uk-UA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 algn="ctr"/>
            <a:endParaRPr b="0" lang="uk-UA" sz="4400" spc="-1" strike="noStrike"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311760" y="1661760"/>
            <a:ext cx="8518680" cy="2905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 algn="ctr"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0" lang="uk" sz="5200" spc="-1" strike="noStrike">
                <a:solidFill>
                  <a:srgbClr val="666666"/>
                </a:solidFill>
                <a:latin typeface="Courier New"/>
                <a:ea typeface="Source Code Pro"/>
              </a:rPr>
              <a:t>Дякую за увагу.</a:t>
            </a:r>
            <a:endParaRPr b="0" lang="uk-UA" sz="5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Навіщо?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311760" y="1228680"/>
            <a:ext cx="549180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0" lang="uk" sz="2400" spc="-1" strike="noStrike">
                <a:solidFill>
                  <a:srgbClr val="666666"/>
                </a:solidFill>
                <a:latin typeface="Courier New"/>
                <a:ea typeface="Source Code Pro"/>
              </a:rPr>
              <a:t>Програма дає необхідні знання, але інтерес до предмета часто виникає десь за її межами.</a:t>
            </a:r>
            <a:endParaRPr b="0" lang="uk-UA" sz="2400" spc="-1" strike="noStrike">
              <a:latin typeface="Arial"/>
            </a:endParaRPr>
          </a:p>
        </p:txBody>
      </p:sp>
      <p:pic>
        <p:nvPicPr>
          <p:cNvPr id="82" name="Google Shape;65;p14" descr=""/>
          <p:cNvPicPr/>
          <p:nvPr/>
        </p:nvPicPr>
        <p:blipFill>
          <a:blip r:embed="rId1"/>
          <a:stretch/>
        </p:blipFill>
        <p:spPr>
          <a:xfrm>
            <a:off x="5805360" y="1496880"/>
            <a:ext cx="2802240" cy="2802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Що я хотів створити? 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311760" y="1228680"/>
            <a:ext cx="851868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7000"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0" lang="uk" sz="2400" spc="-1" strike="noStrike">
                <a:solidFill>
                  <a:srgbClr val="666666"/>
                </a:solidFill>
                <a:latin typeface="Courier New"/>
                <a:ea typeface="Source Code Pro"/>
              </a:rPr>
              <a:t>Для мене це радше клуб за інтересами, така собі кают-компанія — місце, куди приходять не «всі підряд», а люди, яким справді цікаво те, про що тут говорять.</a:t>
            </a:r>
            <a:endParaRPr b="0" lang="uk-UA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endParaRPr b="0" lang="uk-UA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  <a:tabLst>
                <a:tab algn="l" pos="0"/>
              </a:tabLst>
            </a:pPr>
            <a:r>
              <a:rPr b="0" lang="uk" sz="2400" spc="-1" strike="noStrike">
                <a:solidFill>
                  <a:srgbClr val="666666"/>
                </a:solidFill>
                <a:latin typeface="Courier New"/>
                <a:ea typeface="Source Code Pro"/>
              </a:rPr>
              <a:t>Якщо порівнювати з чимось, то це радше крафтовий продукт.</a:t>
            </a:r>
            <a:endParaRPr b="0" lang="uk-UA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Не заради цифр 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3552840" y="1228680"/>
            <a:ext cx="527760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0" lang="uk" sz="2400" spc="-1" strike="noStrike">
                <a:solidFill>
                  <a:srgbClr val="666666"/>
                </a:solidFill>
                <a:latin typeface="Courier New"/>
                <a:ea typeface="Source Code Pro"/>
              </a:rPr>
              <a:t>Тому мені важливіша не кількість підписників, а те, хто саме залишиться. </a:t>
            </a:r>
            <a:endParaRPr b="0" lang="uk-UA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  <a:tabLst>
                <a:tab algn="l" pos="0"/>
              </a:tabLst>
            </a:pPr>
            <a:endParaRPr b="0" lang="uk-UA" sz="2400" spc="-1" strike="noStrike">
              <a:latin typeface="Arial"/>
            </a:endParaRPr>
          </a:p>
        </p:txBody>
      </p:sp>
      <p:pic>
        <p:nvPicPr>
          <p:cNvPr id="87" name="Google Shape;78;p16" descr=""/>
          <p:cNvPicPr/>
          <p:nvPr/>
        </p:nvPicPr>
        <p:blipFill>
          <a:blip r:embed="rId1"/>
          <a:stretch/>
        </p:blipFill>
        <p:spPr>
          <a:xfrm>
            <a:off x="448200" y="1228680"/>
            <a:ext cx="3062880" cy="3338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Що всередині? 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311760" y="1228680"/>
            <a:ext cx="851868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pic>
        <p:nvPicPr>
          <p:cNvPr id="90" name="Google Shape;85;p17" descr=""/>
          <p:cNvPicPr/>
          <p:nvPr/>
        </p:nvPicPr>
        <p:blipFill>
          <a:blip r:embed="rId1"/>
          <a:stretch/>
        </p:blipFill>
        <p:spPr>
          <a:xfrm>
            <a:off x="3420000" y="1253520"/>
            <a:ext cx="5257440" cy="3504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88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Рубрика «для тих, хто ще не знав»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752040" y="1472400"/>
            <a:ext cx="851868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pic>
        <p:nvPicPr>
          <p:cNvPr id="93" name="Google Shape;92;p18" descr=""/>
          <p:cNvPicPr/>
          <p:nvPr/>
        </p:nvPicPr>
        <p:blipFill>
          <a:blip r:embed="rId1"/>
          <a:stretch/>
        </p:blipFill>
        <p:spPr>
          <a:xfrm>
            <a:off x="276120" y="1093680"/>
            <a:ext cx="4294080" cy="3970080"/>
          </a:xfrm>
          <a:prstGeom prst="rect">
            <a:avLst/>
          </a:prstGeom>
          <a:ln w="0">
            <a:noFill/>
          </a:ln>
        </p:spPr>
      </p:pic>
      <p:pic>
        <p:nvPicPr>
          <p:cNvPr id="94" name="Google Shape;93;p18" descr=""/>
          <p:cNvPicPr/>
          <p:nvPr/>
        </p:nvPicPr>
        <p:blipFill>
          <a:blip r:embed="rId2"/>
          <a:stretch/>
        </p:blipFill>
        <p:spPr>
          <a:xfrm>
            <a:off x="4785840" y="1093680"/>
            <a:ext cx="4141440" cy="3531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667480" y="292680"/>
            <a:ext cx="316332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69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Софт без цінника</a:t>
            </a:r>
            <a:endParaRPr b="0" lang="uk-UA" sz="4200" spc="-1" strike="noStrike">
              <a:latin typeface="Arial"/>
            </a:endParaRPr>
          </a:p>
        </p:txBody>
      </p:sp>
      <p:pic>
        <p:nvPicPr>
          <p:cNvPr id="96" name="Google Shape;99;p19" descr=""/>
          <p:cNvPicPr/>
          <p:nvPr/>
        </p:nvPicPr>
        <p:blipFill>
          <a:blip r:embed="rId1"/>
          <a:srcRect l="0" t="46858" r="0" b="0"/>
          <a:stretch/>
        </p:blipFill>
        <p:spPr>
          <a:xfrm>
            <a:off x="0" y="0"/>
            <a:ext cx="5665680" cy="4033800"/>
          </a:xfrm>
          <a:prstGeom prst="rect">
            <a:avLst/>
          </a:prstGeom>
          <a:ln w="0">
            <a:noFill/>
          </a:ln>
        </p:spPr>
      </p:pic>
      <p:pic>
        <p:nvPicPr>
          <p:cNvPr id="97" name="Google Shape;100;p19" descr=""/>
          <p:cNvPicPr/>
          <p:nvPr/>
        </p:nvPicPr>
        <p:blipFill>
          <a:blip r:embed="rId2"/>
          <a:stretch/>
        </p:blipFill>
        <p:spPr>
          <a:xfrm>
            <a:off x="5541480" y="3080160"/>
            <a:ext cx="3601080" cy="2061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311760" y="292680"/>
            <a:ext cx="851868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Історія в кадрі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311760" y="1228680"/>
            <a:ext cx="8518680" cy="3338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endParaRPr b="0" lang="uk-UA" sz="3200" spc="-1" strike="noStrike">
              <a:latin typeface="Arial"/>
            </a:endParaRPr>
          </a:p>
        </p:txBody>
      </p:sp>
      <p:pic>
        <p:nvPicPr>
          <p:cNvPr id="100" name="Google Shape;107;p20" descr=""/>
          <p:cNvPicPr/>
          <p:nvPr/>
        </p:nvPicPr>
        <p:blipFill>
          <a:blip r:embed="rId1"/>
          <a:stretch/>
        </p:blipFill>
        <p:spPr>
          <a:xfrm>
            <a:off x="5856840" y="0"/>
            <a:ext cx="2961720" cy="5141880"/>
          </a:xfrm>
          <a:prstGeom prst="rect">
            <a:avLst/>
          </a:prstGeom>
          <a:ln w="0">
            <a:noFill/>
          </a:ln>
        </p:spPr>
      </p:pic>
      <p:pic>
        <p:nvPicPr>
          <p:cNvPr id="101" name="Google Shape;108;p20" descr=""/>
          <p:cNvPicPr/>
          <p:nvPr/>
        </p:nvPicPr>
        <p:blipFill>
          <a:blip r:embed="rId2"/>
          <a:stretch/>
        </p:blipFill>
        <p:spPr>
          <a:xfrm>
            <a:off x="311760" y="1228680"/>
            <a:ext cx="2415240" cy="3398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065480" y="292680"/>
            <a:ext cx="4380120" cy="79920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 fontScale="96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uk" sz="4200" spc="-1" strike="noStrike">
                <a:solidFill>
                  <a:srgbClr val="212121"/>
                </a:solidFill>
                <a:latin typeface="Comic Sans MS"/>
                <a:ea typeface="Amatic SC"/>
              </a:rPr>
              <a:t>Фільмотека</a:t>
            </a:r>
            <a:endParaRPr b="0" lang="uk-UA" sz="42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065480" y="1093680"/>
            <a:ext cx="4972680" cy="2843280"/>
          </a:xfrm>
          <a:prstGeom prst="rect">
            <a:avLst/>
          </a:prstGeom>
          <a:noFill/>
          <a:ln w="0">
            <a:noFill/>
          </a:ln>
        </p:spPr>
        <p:txBody>
          <a:bodyPr lIns="0" rIns="0" tIns="91440" bIns="91440" anchor="t">
            <a:normAutofit/>
          </a:bodyPr>
          <a:p>
            <a:pPr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0" lang="uk" sz="2000" spc="-1" strike="noStrike">
                <a:solidFill>
                  <a:srgbClr val="666666"/>
                </a:solidFill>
                <a:latin typeface="Courier New"/>
                <a:ea typeface="Source Code Pro"/>
              </a:rPr>
              <a:t>Художні й документальні фільми, через які можна вийти на науку, технології, історію та біографії цікавих людей.</a:t>
            </a:r>
            <a:endParaRPr b="0" lang="uk-UA" sz="2000" spc="-1" strike="noStrike">
              <a:latin typeface="Arial"/>
            </a:endParaRPr>
          </a:p>
        </p:txBody>
      </p:sp>
      <p:pic>
        <p:nvPicPr>
          <p:cNvPr id="104" name="Google Shape;115;p21" descr=""/>
          <p:cNvPicPr/>
          <p:nvPr/>
        </p:nvPicPr>
        <p:blipFill>
          <a:blip r:embed="rId1"/>
          <a:stretch/>
        </p:blipFill>
        <p:spPr>
          <a:xfrm>
            <a:off x="129960" y="292680"/>
            <a:ext cx="3331800" cy="4998960"/>
          </a:xfrm>
          <a:prstGeom prst="rect">
            <a:avLst/>
          </a:prstGeom>
          <a:ln w="0">
            <a:noFill/>
          </a:ln>
        </p:spPr>
      </p:pic>
      <p:pic>
        <p:nvPicPr>
          <p:cNvPr id="105" name="Google Shape;116;p21" descr=""/>
          <p:cNvPicPr/>
          <p:nvPr/>
        </p:nvPicPr>
        <p:blipFill>
          <a:blip r:embed="rId2"/>
          <a:stretch/>
        </p:blipFill>
        <p:spPr>
          <a:xfrm>
            <a:off x="4238640" y="2700000"/>
            <a:ext cx="4760640" cy="2674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Application>LibreOffice/7.2.2.2$Windows_X86_64 LibreOffice_project/02b2acce88a210515b4a5bb2e46cbfb63fe97d56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uk-UA</dc:language>
  <cp:lastModifiedBy/>
  <dcterms:modified xsi:type="dcterms:W3CDTF">2026-08-28T21:32:00Z</dcterms:modified>
  <cp:revision>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