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86" r:id="rId3"/>
    <p:sldId id="281" r:id="rId4"/>
    <p:sldId id="291" r:id="rId5"/>
    <p:sldId id="262" r:id="rId6"/>
    <p:sldId id="287" r:id="rId7"/>
    <p:sldId id="259" r:id="rId8"/>
    <p:sldId id="260" r:id="rId9"/>
    <p:sldId id="283" r:id="rId10"/>
    <p:sldId id="272" r:id="rId11"/>
    <p:sldId id="266" r:id="rId12"/>
    <p:sldId id="289" r:id="rId13"/>
    <p:sldId id="270" r:id="rId14"/>
    <p:sldId id="274" r:id="rId15"/>
    <p:sldId id="290" r:id="rId16"/>
    <p:sldId id="263" r:id="rId17"/>
    <p:sldId id="285" r:id="rId18"/>
    <p:sldId id="276" r:id="rId19"/>
    <p:sldId id="277" r:id="rId20"/>
    <p:sldId id="279" r:id="rId21"/>
    <p:sldId id="280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D1FFE6"/>
    <a:srgbClr val="D2E7FE"/>
    <a:srgbClr val="66FFFF"/>
    <a:srgbClr val="CC00FF"/>
    <a:srgbClr val="FF00FF"/>
    <a:srgbClr val="E6EDF6"/>
    <a:srgbClr val="E7EFF9"/>
    <a:srgbClr val="07773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Shablons\FirstSeptember\FirstSeptember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929067"/>
            <a:ext cx="5715040" cy="11430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643578"/>
            <a:ext cx="4643470" cy="781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7859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4071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7859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4071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Shablons\FirstSeptember\FirstSeptemberSlai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643188" y="357188"/>
            <a:ext cx="604361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85938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ubg.edu.u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sites.google.com/site/konkursucitelroku2015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285728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Georgia" pitchFamily="18" charset="0"/>
              </a:rPr>
              <a:t>Інститут післядипломної педагогічної освіти</a:t>
            </a:r>
            <a:br>
              <a:rPr lang="uk-UA" b="1" dirty="0" smtClean="0">
                <a:latin typeface="Georgia" pitchFamily="18" charset="0"/>
              </a:rPr>
            </a:br>
            <a:r>
              <a:rPr lang="uk-UA" b="1" dirty="0" smtClean="0">
                <a:latin typeface="Georgia" pitchFamily="18" charset="0"/>
              </a:rPr>
              <a:t> Київського університету імені Бориса Грінченка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358246" cy="30931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uk-UA" sz="3600" b="1" i="1" spc="50" dirty="0" smtClean="0">
                <a:ln w="11430"/>
                <a:solidFill>
                  <a:srgbClr val="A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Організація  та  проведення</a:t>
            </a:r>
          </a:p>
          <a:p>
            <a:pPr algn="ctr">
              <a:lnSpc>
                <a:spcPct val="125000"/>
              </a:lnSpc>
            </a:pPr>
            <a:r>
              <a:rPr lang="uk-UA" sz="3600" b="1" i="1" spc="50" dirty="0" smtClean="0">
                <a:ln w="11430"/>
                <a:solidFill>
                  <a:srgbClr val="A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ІІ (міського) туру</a:t>
            </a:r>
            <a:r>
              <a:rPr lang="uk-UA" sz="3200" b="1" i="1" spc="50" dirty="0" smtClean="0">
                <a:ln w="11430"/>
                <a:solidFill>
                  <a:srgbClr val="A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3200" b="1" i="1" spc="50" dirty="0" smtClean="0">
                <a:ln w="11430"/>
                <a:solidFill>
                  <a:srgbClr val="A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uk-UA" sz="4000" b="1" i="1" spc="50" dirty="0" smtClean="0">
                <a:ln w="11430"/>
                <a:solidFill>
                  <a:srgbClr val="A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Всеукраїнського конкурсу</a:t>
            </a:r>
            <a:endParaRPr lang="uk-UA" sz="4000" b="1" spc="50" dirty="0" smtClean="0">
              <a:ln w="11430"/>
              <a:solidFill>
                <a:srgbClr val="A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uk-UA" sz="4400" b="1" i="1" spc="50" dirty="0" smtClean="0">
                <a:ln w="11430"/>
                <a:solidFill>
                  <a:srgbClr val="A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“УЧИТЕЛЬ РОКУ - 2017”</a:t>
            </a:r>
            <a:endParaRPr lang="ru-RU" sz="4400" b="1" i="1" spc="50" dirty="0">
              <a:ln w="11430"/>
              <a:solidFill>
                <a:srgbClr val="A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3" descr="D:\ИРЭН\Презентації Корниенко\Картинки к презентации\Безимени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44000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762000" y="45720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rgbClr val="0B188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785786" y="285728"/>
            <a:ext cx="7901014" cy="5411807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uk-UA" sz="4000" b="1" i="1" dirty="0" smtClean="0">
                <a:solidFill>
                  <a:srgbClr val="002060"/>
                </a:solidFill>
                <a:cs typeface="Times New Roman" pitchFamily="18" charset="0"/>
              </a:rPr>
              <a:t> «</a:t>
            </a:r>
            <a:r>
              <a:rPr kumimoji="0" lang="uk-UA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Тестування з фахової майстерності</a:t>
            </a:r>
            <a:r>
              <a:rPr lang="uk-UA" sz="4000" b="1" i="1" dirty="0" smtClean="0">
                <a:solidFill>
                  <a:srgbClr val="002060"/>
                </a:solidFill>
                <a:cs typeface="Times New Roman" pitchFamily="18" charset="0"/>
              </a:rPr>
              <a:t> »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	</a:t>
            </a:r>
            <a:r>
              <a:rPr lang="uk-UA" sz="3200" b="1" dirty="0" smtClean="0">
                <a:solidFill>
                  <a:srgbClr val="002060"/>
                </a:solidFill>
              </a:rPr>
              <a:t>перевірити знання конкурсантів з фаху, методики викладання предмета, психології та педагогіки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D:\ИРЭН\Презентації Корниенко\Картинки к презентации\Картинки\d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500570"/>
            <a:ext cx="1905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04"/>
            <a:ext cx="792961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	</a:t>
            </a:r>
            <a:r>
              <a:rPr lang="uk-UA" sz="4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«Майстер-клас»</a:t>
            </a:r>
          </a:p>
          <a:p>
            <a:pPr lvl="0" algn="ctr"/>
            <a:r>
              <a:rPr lang="en-US" sz="2800" b="1" dirty="0" smtClean="0">
                <a:solidFill>
                  <a:srgbClr val="002060"/>
                </a:solidFill>
              </a:rPr>
              <a:t>           </a:t>
            </a:r>
            <a:r>
              <a:rPr lang="uk-UA" sz="2800" b="1" dirty="0" smtClean="0">
                <a:solidFill>
                  <a:srgbClr val="002060"/>
                </a:solidFill>
              </a:rPr>
              <a:t>(регламент –</a:t>
            </a:r>
            <a:r>
              <a:rPr lang="en-US" sz="2800" b="1" dirty="0" smtClean="0">
                <a:solidFill>
                  <a:srgbClr val="002060"/>
                </a:solidFill>
              </a:rPr>
              <a:t> 2</a:t>
            </a:r>
            <a:r>
              <a:rPr lang="uk-UA" sz="2800" b="1" dirty="0" smtClean="0">
                <a:solidFill>
                  <a:srgbClr val="002060"/>
                </a:solidFill>
              </a:rPr>
              <a:t>0 хв.) </a:t>
            </a:r>
            <a:endParaRPr lang="uk-UA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endParaRPr lang="uk-UA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Мета: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оцінити методичну майстерність конкурсанта, його вміння транслювати власний досвід учасникам майстер-класу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Picture 3" descr="D:\ИРЭН\Презентації Корниенко\Картинки к презентации\Картинки\1332092466_b9739280b7d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786322"/>
            <a:ext cx="209550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500042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	     </a:t>
            </a:r>
            <a:r>
              <a:rPr lang="uk-UA" sz="4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«Практична робота»</a:t>
            </a: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endParaRPr lang="uk-UA" sz="12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Мета: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перевірити вміння конкурсантів виконувати практичні завдання у межах навчального предмета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3314" name="Picture 2" descr="D:\ИРЭН\Презентації Корниенко\Картинки к презентации\sochinenie_biologi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643446"/>
            <a:ext cx="1668654" cy="1571636"/>
          </a:xfrm>
          <a:prstGeom prst="rect">
            <a:avLst/>
          </a:prstGeom>
          <a:noFill/>
        </p:spPr>
      </p:pic>
      <p:pic>
        <p:nvPicPr>
          <p:cNvPr id="13315" name="Picture 3" descr="D:\ИРЭН\Презентації Корниенко\Картинки к презентации\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572008"/>
            <a:ext cx="1785950" cy="1663826"/>
          </a:xfrm>
          <a:prstGeom prst="rect">
            <a:avLst/>
          </a:prstGeom>
          <a:noFill/>
        </p:spPr>
      </p:pic>
      <p:pic>
        <p:nvPicPr>
          <p:cNvPr id="1026" name="Picture 2" descr="D:\ИРЭН\Презентації Корниенко\Картинки к презентации\302822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643446"/>
            <a:ext cx="1571636" cy="157163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informati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643446"/>
            <a:ext cx="1795186" cy="15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/>
          </p:cNvSpPr>
          <p:nvPr/>
        </p:nvSpPr>
        <p:spPr>
          <a:xfrm>
            <a:off x="1357290" y="500042"/>
            <a:ext cx="6786610" cy="5626121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Урок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оцінити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педагогічну майстерність конкурсанта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B18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 descr="D:\ИРЭН\Презентації Корниенко\Картинки к презентации\Картинки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286256"/>
            <a:ext cx="2400300" cy="1905000"/>
          </a:xfrm>
          <a:prstGeom prst="rect">
            <a:avLst/>
          </a:prstGeom>
          <a:noFill/>
        </p:spPr>
      </p:pic>
      <p:pic>
        <p:nvPicPr>
          <p:cNvPr id="6151" name="Picture 7" descr="D:\ИРЭН\Презентації Корниенко\Картинки к презентации\Картинки\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0"/>
            <a:ext cx="2381250" cy="2381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1285860"/>
            <a:ext cx="421484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(регламент – 45 хв.)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500042"/>
            <a:ext cx="60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«Навчальний проект»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57356" y="1774914"/>
            <a:ext cx="621510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428868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Мета: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перевірити вміння конкурсантів проектувати дослідницько-пошукову діяльність учнів </a:t>
            </a:r>
            <a:endParaRPr lang="uk-UA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285860"/>
            <a:ext cx="421484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(регламент – 20 хв.) </a:t>
            </a:r>
          </a:p>
        </p:txBody>
      </p:sp>
      <p:pic>
        <p:nvPicPr>
          <p:cNvPr id="7170" name="Picture 2" descr="D:\ИРЭН\Презентації Корниенко\Картинки к презентации\Картинки\скачанные файлы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286256"/>
            <a:ext cx="2238376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500042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«Експертиза підручника»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57356" y="1774914"/>
            <a:ext cx="621510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3116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Мета: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перевірити вміння конкурсантів аналізувати навчальний та науково-методичний апарат підручника </a:t>
            </a:r>
            <a:endParaRPr lang="uk-UA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Picture 8" descr="D:\ИРЭН\Презентації Корниенко\Картинки к презентации\Картинки\s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357694"/>
            <a:ext cx="2283114" cy="21766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1285860"/>
            <a:ext cx="421484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(домашнє завдання)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0"/>
          <p:cNvSpPr txBox="1">
            <a:spLocks/>
          </p:cNvSpPr>
          <p:nvPr/>
        </p:nvSpPr>
        <p:spPr>
          <a:xfrm>
            <a:off x="500034" y="571480"/>
            <a:ext cx="8215370" cy="6000792"/>
          </a:xfrm>
          <a:prstGeom prst="rect">
            <a:avLst/>
          </a:prstGeom>
        </p:spPr>
        <p:txBody>
          <a:bodyPr/>
          <a:lstStyle/>
          <a:p>
            <a:pPr marL="2171700" lvl="4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Завдання для проведення конкурсних змагань надає журі конкурсу</a:t>
            </a:r>
            <a:endParaRPr lang="uk-UA" sz="2400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uk-UA" sz="2400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Оцінювання здійснюється за критеріями, затвердженими  відповідним фаховим журі, за бальною системою. Бали вносяться до оціночної відомості, розроблені головою та членами журі з урахуванням специфіки навчальної дисципліни кожної номінації</a:t>
            </a: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 кожного фаху визначаються  переможець </a:t>
            </a:r>
            <a:b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(І місце) та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конкурсу 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(ІІ і ІІІ місце)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разі однакової кількості балів перевага надається учаснику, який має вищий бал за конкурсне випробування «Урок»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829444" cy="42862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ОРГАНІЗАЦІЙНИЙ КОМІТЕТ</a:t>
            </a:r>
            <a:b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400" b="1" dirty="0" smtClean="0">
                <a:solidFill>
                  <a:srgbClr val="A50021"/>
                </a:solidFill>
              </a:rPr>
              <a:t> Відповідальні методисти та викладачі ІППО: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928670"/>
            <a:ext cx="6472254" cy="5197493"/>
          </a:xfrm>
        </p:spPr>
        <p:txBody>
          <a:bodyPr/>
          <a:lstStyle/>
          <a:p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Назаренко Світлана Валеріївна –</a:t>
            </a:r>
            <a:r>
              <a:rPr lang="uk-UA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номінація </a:t>
            </a:r>
            <a:r>
              <a:rPr lang="uk-UA" sz="2400" b="1" dirty="0" err="1" smtClean="0">
                <a:solidFill>
                  <a:srgbClr val="FF0000"/>
                </a:solidFill>
              </a:rPr>
              <a:t>“Біологія”</a:t>
            </a:r>
            <a:r>
              <a:rPr lang="uk-UA" sz="2400" b="1" dirty="0" smtClean="0">
                <a:solidFill>
                  <a:srgbClr val="FF0000"/>
                </a:solidFill>
              </a:rPr>
              <a:t> (т. 553-99-87)</a:t>
            </a:r>
          </a:p>
          <a:p>
            <a:pPr>
              <a:buNone/>
            </a:pPr>
            <a:endParaRPr lang="uk-UA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err="1" smtClean="0">
                <a:solidFill>
                  <a:srgbClr val="002060"/>
                </a:solidFill>
              </a:rPr>
              <a:t>Бароніна</a:t>
            </a:r>
            <a:r>
              <a:rPr lang="uk-UA" sz="2400" b="1" dirty="0" smtClean="0">
                <a:solidFill>
                  <a:srgbClr val="002060"/>
                </a:solidFill>
              </a:rPr>
              <a:t> Марина Іванівна –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номінація </a:t>
            </a:r>
            <a:r>
              <a:rPr lang="uk-UA" sz="2400" b="1" dirty="0" err="1" smtClean="0">
                <a:solidFill>
                  <a:srgbClr val="FF0000"/>
                </a:solidFill>
              </a:rPr>
              <a:t>“Інформатика”</a:t>
            </a:r>
            <a:r>
              <a:rPr lang="uk-UA" sz="2400" b="1" dirty="0" smtClean="0">
                <a:solidFill>
                  <a:srgbClr val="FF0000"/>
                </a:solidFill>
              </a:rPr>
              <a:t> (т. 553-97-89)</a:t>
            </a:r>
          </a:p>
          <a:p>
            <a:pPr>
              <a:buNone/>
            </a:pPr>
            <a:endParaRPr lang="uk-UA" sz="2400" b="1" dirty="0" smtClean="0">
              <a:solidFill>
                <a:srgbClr val="FF0000"/>
              </a:solidFill>
            </a:endParaRPr>
          </a:p>
          <a:p>
            <a:r>
              <a:rPr lang="uk-UA" sz="2400" b="1" dirty="0" err="1" smtClean="0">
                <a:solidFill>
                  <a:srgbClr val="002060"/>
                </a:solidFill>
              </a:rPr>
              <a:t>Футимська</a:t>
            </a:r>
            <a:r>
              <a:rPr lang="uk-UA" sz="2400" b="1" dirty="0" smtClean="0">
                <a:solidFill>
                  <a:srgbClr val="002060"/>
                </a:solidFill>
              </a:rPr>
              <a:t> Наталія Анатоліївна –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номінація </a:t>
            </a:r>
            <a:r>
              <a:rPr lang="uk-UA" sz="2400" b="1" dirty="0" err="1" smtClean="0">
                <a:solidFill>
                  <a:srgbClr val="FF0000"/>
                </a:solidFill>
              </a:rPr>
              <a:t>“Музичне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мистецтво”</a:t>
            </a:r>
            <a:r>
              <a:rPr lang="uk-UA" sz="2400" b="1" dirty="0" smtClean="0">
                <a:solidFill>
                  <a:srgbClr val="FF0000"/>
                </a:solidFill>
              </a:rPr>
              <a:t> (т. 553-98-20)</a:t>
            </a:r>
          </a:p>
          <a:p>
            <a:pPr>
              <a:buNone/>
            </a:pPr>
            <a:endParaRPr lang="uk-UA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Полякова Олена Василівна –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номінація </a:t>
            </a:r>
            <a:r>
              <a:rPr lang="uk-UA" sz="2400" b="1" dirty="0" err="1" smtClean="0">
                <a:solidFill>
                  <a:srgbClr val="FF0000"/>
                </a:solidFill>
              </a:rPr>
              <a:t>“Початкова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освіта”</a:t>
            </a:r>
            <a:r>
              <a:rPr lang="uk-UA" sz="2400" b="1" dirty="0" smtClean="0">
                <a:solidFill>
                  <a:srgbClr val="FF0000"/>
                </a:solidFill>
              </a:rPr>
              <a:t> (т. 294-26-95)</a:t>
            </a:r>
          </a:p>
          <a:p>
            <a:endParaRPr lang="uk-UA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142852"/>
            <a:ext cx="71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</a:rPr>
              <a:t>Перелік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документів та матеріалів </a:t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учасника ІІ (міського) туру Конкурсу «Учитель року - 2017»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</a:rPr>
              <a:t>(до 15.12.2016 р. в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каб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</a:rPr>
              <a:t>. 221)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Group 110"/>
          <p:cNvGraphicFramePr>
            <a:graphicFrameLocks/>
          </p:cNvGraphicFramePr>
          <p:nvPr/>
        </p:nvGraphicFramePr>
        <p:xfrm>
          <a:off x="142844" y="2285993"/>
          <a:ext cx="8858313" cy="44139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2619"/>
                <a:gridCol w="4560455"/>
                <a:gridCol w="1742619"/>
                <a:gridCol w="1742620"/>
              </a:tblGrid>
              <a:tr h="620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Документ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Паперовий носій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Електронний носій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77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Особиста заява учасника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(написана власноруч)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80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Згода учасника на обробку  персональних даних</a:t>
                      </a:r>
                      <a:endParaRPr lang="ru-RU" sz="1600" dirty="0" smtClean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6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Висновок районного методичного об'єднання про педагогічну та методичну діяльність</a:t>
                      </a:r>
                      <a:endParaRPr lang="ru-RU" sz="16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" pitchFamily="2" charset="2"/>
                      </a:endParaRPr>
                    </a:p>
                    <a:p>
                      <a:endParaRPr lang="ru-RU" sz="16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" pitchFamily="2" charset="2"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 anchor="ctr" horzOverflow="overflow"/>
                </a:tc>
              </a:tr>
              <a:tr h="56160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</a:t>
                      </a:r>
                      <a:endParaRPr lang="ru-RU" sz="16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Анкета учасника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(з особистим підписом</a:t>
                      </a: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</a:tr>
              <a:tr h="48340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    5</a:t>
                      </a:r>
                      <a:endParaRPr lang="ru-RU" sz="1600" b="1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Інформаційна картка учасника</a:t>
                      </a:r>
                      <a:endParaRPr kumimoji="0" lang="uk-UA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/>
                </a:tc>
              </a:tr>
              <a:tr h="1072124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6</a:t>
                      </a:r>
                      <a:endParaRPr lang="ru-RU" sz="1600" dirty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Фотографії (портретне фото,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формат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JPEG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400x400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пікселів </a:t>
                      </a:r>
                      <a:b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та 2-3 сюжетних фото про педагогічну діяльність)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0034" y="500042"/>
            <a:ext cx="81439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</a:rPr>
              <a:t>        </a:t>
            </a:r>
            <a:r>
              <a:rPr lang="uk-UA" sz="4000" b="1" u="sng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</a:rPr>
              <a:t>           </a:t>
            </a:r>
            <a:r>
              <a:rPr lang="uk-UA" sz="4000" b="1" u="sng" dirty="0" smtClean="0">
                <a:solidFill>
                  <a:srgbClr val="002060"/>
                </a:solidFill>
                <a:latin typeface="Times New Roman" pitchFamily="18" charset="0"/>
              </a:rPr>
              <a:t>Від  РНМЦ до 15.12.2016 р.: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endParaRPr lang="uk-UA" sz="3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</a:rPr>
              <a:t>Заявка на участь у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Конкурсі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</a:rPr>
              <a:t>(загальна  з усіх номінацій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);</a:t>
            </a:r>
          </a:p>
          <a:p>
            <a:pPr marL="342900" indent="-342900">
              <a:buFontTx/>
              <a:buChar char="•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Інформація про підсумки проведення </a:t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І (районного) туру;</a:t>
            </a:r>
          </a:p>
          <a:p>
            <a:pPr marL="342900" indent="-342900">
              <a:buFontTx/>
              <a:buChar char="•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Висновок районного методичного об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’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еднання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 про педагогічну та методичну діяльність учасника (обсяг – до 2 сторінок) </a:t>
            </a:r>
          </a:p>
          <a:p>
            <a:pPr marL="342900" indent="-342900"/>
            <a:endParaRPr lang="uk-UA" sz="3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 algn="ctr"/>
            <a:endParaRPr lang="uk-UA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" name="Picture 4" descr="business_man_dropped_papers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00570"/>
            <a:ext cx="1638300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857224" y="1428736"/>
            <a:ext cx="7429552" cy="44935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Нормативно-правова база Конкурсу:</a:t>
            </a:r>
          </a:p>
          <a:p>
            <a:pPr algn="ctr"/>
            <a:endParaRPr lang="uk-UA" sz="1400" b="1" dirty="0" smtClean="0"/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 </a:t>
            </a:r>
            <a:r>
              <a:rPr lang="uk-UA" sz="2400" b="1" i="1" dirty="0" smtClean="0">
                <a:solidFill>
                  <a:srgbClr val="002060"/>
                </a:solidFill>
              </a:rPr>
              <a:t>Указ Президента України від 29 червня 1995 року </a:t>
            </a:r>
            <a:br>
              <a:rPr lang="uk-UA" sz="2400" b="1" i="1" dirty="0" smtClean="0">
                <a:solidFill>
                  <a:srgbClr val="002060"/>
                </a:solidFill>
              </a:rPr>
            </a:br>
            <a:r>
              <a:rPr lang="uk-UA" sz="2400" b="1" i="1" dirty="0" smtClean="0">
                <a:solidFill>
                  <a:srgbClr val="002060"/>
                </a:solidFill>
              </a:rPr>
              <a:t>№ 489  «Про Всеукраїнський конкурс «Учитель року»</a:t>
            </a:r>
          </a:p>
          <a:p>
            <a:pPr algn="just"/>
            <a:endParaRPr lang="uk-UA" sz="2400" b="1" i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2400" b="1" i="1" dirty="0" smtClean="0">
                <a:solidFill>
                  <a:srgbClr val="002060"/>
                </a:solidFill>
              </a:rPr>
              <a:t> Положення про Всеукраїнський конкурс «Учитель року», затверджене постановою Кабінету Міністрів України від 11 серпня 1995 року № 638 </a:t>
            </a:r>
          </a:p>
          <a:p>
            <a:pPr algn="just"/>
            <a:endParaRPr lang="uk-UA" sz="2400" b="1" i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2400" b="1" i="1" dirty="0" smtClean="0">
                <a:solidFill>
                  <a:srgbClr val="002060"/>
                </a:solidFill>
              </a:rPr>
              <a:t> Зміни до Положення, затверджене постановою Кабінету Міністрів України від 14 вересня 2005 року  №900</a:t>
            </a:r>
            <a:r>
              <a:rPr lang="uk-UA" sz="2800" b="1" i="1" dirty="0" smtClean="0">
                <a:solidFill>
                  <a:srgbClr val="002060"/>
                </a:solidFill>
              </a:rPr>
              <a:t>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User\Рабочий стол\картинки\m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42852"/>
            <a:ext cx="207167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457200" y="428604"/>
            <a:ext cx="8229600" cy="7905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Нагородження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28596" y="1357298"/>
            <a:ext cx="8286808" cy="42100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B8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	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uk-UA" sz="2800" dirty="0" smtClean="0">
                <a:solidFill>
                  <a:srgbClr val="FEB80A"/>
                </a:solidFill>
              </a:rPr>
              <a:t>		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Переможці ІІ (міського) туру Всеукраїнського конкурсу «Учитель року» нагороджуються відзнаками Київського міського голови, Департаменту освіти і науки, молоді та спорту виконавчого органу Київської міської ради (Київської міської державної адміністрації)          та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грошовими преміями: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місце = 5000 грн.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ІІ місце = 3000 грн.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ІІІ місце = 2000 грн.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User\Рабочий стол\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214414" y="5715016"/>
            <a:ext cx="6572296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ychitel_ro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1390648" cy="13573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214422"/>
            <a:ext cx="5551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charset="0"/>
                <a:hlinkClick r:id="rId3"/>
              </a:rPr>
              <a:t>http://</a:t>
            </a:r>
            <a:r>
              <a:rPr lang="en-US" sz="3200" b="1" dirty="0" err="1" smtClean="0">
                <a:solidFill>
                  <a:srgbClr val="002060"/>
                </a:solidFill>
                <a:latin typeface="Arial" charset="0"/>
                <a:hlinkClick r:id="rId3"/>
              </a:rPr>
              <a:t>ippo.kubg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  <a:hlinkClick r:id="rId3"/>
              </a:rPr>
              <a:t>.</a:t>
            </a:r>
            <a:r>
              <a:rPr lang="en-US" sz="3200" b="1" dirty="0" err="1" smtClean="0">
                <a:solidFill>
                  <a:srgbClr val="002060"/>
                </a:solidFill>
                <a:latin typeface="Arial" charset="0"/>
                <a:hlinkClick r:id="rId3"/>
              </a:rPr>
              <a:t>edu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  <a:hlinkClick r:id="rId3"/>
              </a:rPr>
              <a:t>.</a:t>
            </a:r>
            <a:r>
              <a:rPr lang="ru-RU" sz="3200" b="1" dirty="0" err="1" smtClean="0">
                <a:solidFill>
                  <a:srgbClr val="002060"/>
                </a:solidFill>
                <a:latin typeface="Arial" charset="0"/>
                <a:hlinkClick r:id="rId3"/>
              </a:rPr>
              <a:t>ua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000240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4"/>
              </a:rPr>
              <a:t>Сайт «Учитель року»</a:t>
            </a:r>
            <a:endParaRPr lang="ru-RU" sz="2400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http://www.mon.gov.ua/teacher/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000372"/>
            <a:ext cx="4968000" cy="3600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 descr="Шапка для док-сайт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0"/>
            <a:ext cx="864399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857364"/>
            <a:ext cx="5929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002060"/>
                </a:solidFill>
                <a:latin typeface="Georgia" pitchFamily="18" charset="0"/>
              </a:rPr>
              <a:t>БАЖАЄМО УСПІХІВ!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4929198"/>
            <a:ext cx="428628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b="1" i="1" dirty="0" smtClean="0"/>
              <a:t>НМЦ координації методичної роботи </a:t>
            </a:r>
          </a:p>
          <a:p>
            <a:pPr algn="r">
              <a:lnSpc>
                <a:spcPct val="90000"/>
              </a:lnSpc>
            </a:pPr>
            <a:r>
              <a:rPr lang="uk-UA" b="1" i="1" dirty="0" smtClean="0"/>
              <a:t>та освітніх вимірювань</a:t>
            </a:r>
          </a:p>
          <a:p>
            <a:pPr algn="r">
              <a:lnSpc>
                <a:spcPct val="90000"/>
              </a:lnSpc>
            </a:pPr>
            <a:r>
              <a:rPr lang="uk-UA" b="1" i="1" dirty="0" smtClean="0"/>
              <a:t>т. 553-99-92 (</a:t>
            </a:r>
            <a:r>
              <a:rPr lang="uk-UA" b="1" i="1" dirty="0" err="1" smtClean="0"/>
              <a:t>каб</a:t>
            </a:r>
            <a:r>
              <a:rPr lang="uk-UA" b="1" i="1" dirty="0" smtClean="0"/>
              <a:t>. 221)</a:t>
            </a:r>
            <a:endParaRPr lang="ru-RU" dirty="0"/>
          </a:p>
        </p:txBody>
      </p:sp>
      <p:pic>
        <p:nvPicPr>
          <p:cNvPr id="4" name="Picture 5" descr="ychitel_ro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89071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071538" y="1643050"/>
            <a:ext cx="7072362" cy="418576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Нормативно-правова база Конкурсу:</a:t>
            </a:r>
          </a:p>
          <a:p>
            <a:pPr algn="ctr"/>
            <a:endParaRPr lang="uk-UA" sz="1400" b="1" dirty="0" smtClean="0"/>
          </a:p>
          <a:p>
            <a:pPr algn="just">
              <a:buFont typeface="Wingdings" pitchFamily="2" charset="2"/>
              <a:buChar char="§"/>
            </a:pP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</a:rPr>
              <a:t> Наказ Міністерства освіти і науки України                   від 14.06.2016 № 668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“Про</a:t>
            </a:r>
            <a:r>
              <a:rPr lang="uk-UA" sz="2400" b="1" i="1" dirty="0" smtClean="0">
                <a:solidFill>
                  <a:srgbClr val="002060"/>
                </a:solidFill>
              </a:rPr>
              <a:t> проведення Всеукраїнського конкурсу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“Учитель</a:t>
            </a:r>
            <a:r>
              <a:rPr lang="uk-UA" sz="2400" b="1" i="1" dirty="0" smtClean="0">
                <a:solidFill>
                  <a:srgbClr val="002060"/>
                </a:solidFill>
              </a:rPr>
              <a:t> року – 2017”</a:t>
            </a:r>
          </a:p>
          <a:p>
            <a:pPr algn="just"/>
            <a:endParaRPr lang="uk-UA" sz="2400" b="1" i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2400" b="1" i="1" dirty="0" smtClean="0">
                <a:solidFill>
                  <a:srgbClr val="002060"/>
                </a:solidFill>
              </a:rPr>
              <a:t>Лист Міністерства освіти і науки України                   від 30.09.2016 № 1/9-517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“Про</a:t>
            </a:r>
            <a:r>
              <a:rPr lang="uk-UA" sz="2400" b="1" i="1" dirty="0" smtClean="0">
                <a:solidFill>
                  <a:srgbClr val="002060"/>
                </a:solidFill>
              </a:rPr>
              <a:t> організацію та проведення Всеукраїнського конкурсу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“Учитель</a:t>
            </a:r>
            <a:r>
              <a:rPr lang="uk-UA" sz="2400" b="1" i="1" dirty="0" smtClean="0">
                <a:solidFill>
                  <a:srgbClr val="002060"/>
                </a:solidFill>
              </a:rPr>
              <a:t> року – 2017”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User\Рабочий стол\картинки\m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2143108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3116"/>
            <a:ext cx="6786610" cy="3643338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uk-UA" sz="2800" b="1" dirty="0" smtClean="0"/>
              <a:t>	Нормативно-правова база Конкурсу:</a:t>
            </a:r>
          </a:p>
          <a:p>
            <a:pPr algn="just">
              <a:buNone/>
            </a:pPr>
            <a:endParaRPr lang="uk-UA" sz="1400" b="1" i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2800" b="1" i="1" dirty="0" smtClean="0">
                <a:solidFill>
                  <a:srgbClr val="002060"/>
                </a:solidFill>
              </a:rPr>
              <a:t> Наказ Департаменту освіти і науки, молоді та спорту від 28.09.2016 р. №795 </a:t>
            </a:r>
            <a:r>
              <a:rPr lang="uk-UA" sz="2800" b="1" i="1" dirty="0" err="1" smtClean="0">
                <a:solidFill>
                  <a:srgbClr val="002060"/>
                </a:solidFill>
              </a:rPr>
              <a:t>“Про</a:t>
            </a:r>
            <a:r>
              <a:rPr lang="uk-UA" sz="2800" b="1" i="1" dirty="0" smtClean="0">
                <a:solidFill>
                  <a:srgbClr val="002060"/>
                </a:solidFill>
              </a:rPr>
              <a:t> проведення І (районного) туру Всеукраїнського конкурсу </a:t>
            </a:r>
            <a:r>
              <a:rPr lang="uk-UA" sz="2800" b="1" i="1" dirty="0" err="1" smtClean="0">
                <a:solidFill>
                  <a:srgbClr val="002060"/>
                </a:solidFill>
              </a:rPr>
              <a:t>“Учитель</a:t>
            </a:r>
            <a:r>
              <a:rPr lang="uk-UA" sz="2800" b="1" i="1" dirty="0" smtClean="0">
                <a:solidFill>
                  <a:srgbClr val="002060"/>
                </a:solidFill>
              </a:rPr>
              <a:t> року-2017”</a:t>
            </a:r>
          </a:p>
          <a:p>
            <a:pPr algn="just">
              <a:buNone/>
            </a:pPr>
            <a:endParaRPr lang="uk-UA" sz="2800" b="1" i="1" dirty="0" smtClean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pic>
        <p:nvPicPr>
          <p:cNvPr id="5" name="Picture 2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8604"/>
            <a:ext cx="2433638" cy="90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71604" y="357166"/>
            <a:ext cx="7572396" cy="11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3200" b="1" dirty="0">
                <a:solidFill>
                  <a:srgbClr val="002060"/>
                </a:solidFill>
                <a:latin typeface="Georgia" pitchFamily="18" charset="0"/>
              </a:rPr>
              <a:t>Конкурс проводиться 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в чотирьох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4000" b="1" u="sng" dirty="0" smtClean="0">
                <a:solidFill>
                  <a:srgbClr val="002060"/>
                </a:solidFill>
                <a:latin typeface="Georgia" pitchFamily="18" charset="0"/>
              </a:rPr>
              <a:t>номінаціях</a:t>
            </a:r>
            <a:r>
              <a:rPr lang="uk-UA" sz="3600" b="1" dirty="0" smtClean="0">
                <a:solidFill>
                  <a:srgbClr val="002060"/>
                </a:solidFill>
                <a:latin typeface="Georgia" pitchFamily="18" charset="0"/>
              </a:rPr>
              <a:t>: </a:t>
            </a:r>
            <a:endParaRPr lang="uk-UA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1714480" y="2000240"/>
            <a:ext cx="7215206" cy="41735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«</a:t>
            </a:r>
            <a:r>
              <a:rPr lang="uk-UA" sz="3200" b="1" noProof="0" dirty="0" smtClean="0">
                <a:solidFill>
                  <a:srgbClr val="002060"/>
                </a:solidFill>
                <a:latin typeface="Georgia" pitchFamily="18" charset="0"/>
              </a:rPr>
              <a:t>Біологія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» 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«Інформатика»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«</a:t>
            </a:r>
            <a:r>
              <a:rPr lang="uk-UA" sz="3200" b="1" noProof="0" dirty="0" smtClean="0">
                <a:solidFill>
                  <a:srgbClr val="002060"/>
                </a:solidFill>
                <a:latin typeface="Georgia" pitchFamily="18" charset="0"/>
              </a:rPr>
              <a:t>Музичне мистецтво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«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Початкова освіта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»</a:t>
            </a:r>
          </a:p>
        </p:txBody>
      </p:sp>
      <p:pic>
        <p:nvPicPr>
          <p:cNvPr id="2050" name="Picture 2" descr="D:\ИРЭН\Презентації Корниенко\Картинки к презентации\Рисунок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071942"/>
            <a:ext cx="1214446" cy="1214446"/>
          </a:xfrm>
          <a:prstGeom prst="rect">
            <a:avLst/>
          </a:prstGeom>
          <a:noFill/>
        </p:spPr>
      </p:pic>
      <p:pic>
        <p:nvPicPr>
          <p:cNvPr id="2053" name="Picture 5" descr="D:\ИРЭН\Презентації Корниенко\Картинки к презентации\Безимени-1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74"/>
            <a:ext cx="2024028" cy="1619223"/>
          </a:xfrm>
          <a:prstGeom prst="rect">
            <a:avLst/>
          </a:prstGeom>
          <a:noFill/>
        </p:spPr>
      </p:pic>
      <p:pic>
        <p:nvPicPr>
          <p:cNvPr id="2056" name="Picture 8" descr="D:\ИРЭН\Презентації Корниенко\Картинки к презентации\4848555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1142996" cy="1142996"/>
          </a:xfrm>
          <a:prstGeom prst="rect">
            <a:avLst/>
          </a:prstGeom>
          <a:noFill/>
        </p:spPr>
      </p:pic>
      <p:pic>
        <p:nvPicPr>
          <p:cNvPr id="2058" name="Picture 10" descr="Картинки по запросу біологі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071679"/>
            <a:ext cx="72213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422" y="428604"/>
            <a:ext cx="6786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УЧАСНИКИ КОНКУРСУ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643050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Учителі,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які працюють у школі за основним місцем роботи, мають відповідну фахову освіту, 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педагогічний стаж не менше </a:t>
            </a:r>
            <a:r>
              <a:rPr lang="uk-UA" sz="2800" b="1" u="sng" dirty="0" smtClean="0">
                <a:solidFill>
                  <a:srgbClr val="FF0000"/>
                </a:solidFill>
              </a:rPr>
              <a:t>п</a:t>
            </a:r>
            <a:r>
              <a:rPr lang="en-US" sz="2800" b="1" u="sng" dirty="0" smtClean="0">
                <a:solidFill>
                  <a:srgbClr val="FF0000"/>
                </a:solidFill>
              </a:rPr>
              <a:t>’</a:t>
            </a:r>
            <a:r>
              <a:rPr lang="uk-UA" sz="2800" b="1" u="sng" dirty="0" err="1" smtClean="0">
                <a:solidFill>
                  <a:srgbClr val="FF0000"/>
                </a:solidFill>
              </a:rPr>
              <a:t>яти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років.</a:t>
            </a:r>
          </a:p>
          <a:p>
            <a:pPr algn="ctr"/>
            <a:endParaRPr lang="ru-RU" sz="2800" b="1" dirty="0" smtClean="0">
              <a:solidFill>
                <a:srgbClr val="0B188F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До участі в ІІ (міському) турі конкурсу допускаються </a:t>
            </a:r>
            <a:r>
              <a:rPr lang="uk-UA" sz="2800" b="1" dirty="0" smtClean="0">
                <a:solidFill>
                  <a:srgbClr val="FF0000"/>
                </a:solidFill>
              </a:rPr>
              <a:t>переможці 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 (районного) туру.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ИРЭН\Презентації Корниенко\Картинки к презентации\Картинки\0_7e0e7_b000d46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786322"/>
            <a:ext cx="2519645" cy="170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14356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  <a:buFont typeface="Arial" charset="0"/>
              <a:buNone/>
            </a:pPr>
            <a:r>
              <a:rPr lang="uk-UA" sz="4000" b="1" i="1" dirty="0" smtClean="0">
                <a:solidFill>
                  <a:srgbClr val="002060"/>
                </a:solidFill>
                <a:latin typeface="Georgia" pitchFamily="18" charset="0"/>
              </a:rPr>
              <a:t>МЕТА КОНКУРСУ</a:t>
            </a:r>
            <a:r>
              <a:rPr lang="uk-UA" sz="4000" b="1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pPr lvl="1" algn="ctr">
              <a:spcBef>
                <a:spcPct val="0"/>
              </a:spcBef>
              <a:buFont typeface="Arial" charset="0"/>
              <a:buNone/>
            </a:pPr>
            <a:r>
              <a:rPr lang="uk-UA" sz="4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lvl="1" algn="ctr">
              <a:spcBef>
                <a:spcPct val="0"/>
              </a:spcBef>
              <a:buFont typeface="Arial" charset="0"/>
              <a:buNone/>
            </a:pPr>
            <a:endParaRPr lang="uk-UA" sz="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1" algn="ctr">
              <a:spcBef>
                <a:spcPct val="0"/>
              </a:spcBef>
              <a:buFont typeface="Arial" charset="0"/>
              <a:buNone/>
            </a:pPr>
            <a:r>
              <a:rPr lang="uk-UA" sz="3000" b="1" dirty="0" smtClean="0">
                <a:solidFill>
                  <a:srgbClr val="002060"/>
                </a:solidFill>
                <a:latin typeface="Georgia" pitchFamily="18" charset="0"/>
              </a:rPr>
              <a:t>виявлення та підтримка </a:t>
            </a:r>
          </a:p>
          <a:p>
            <a:pPr lvl="1" algn="ctr">
              <a:spcBef>
                <a:spcPct val="0"/>
              </a:spcBef>
              <a:buFont typeface="Arial" charset="0"/>
              <a:buNone/>
            </a:pPr>
            <a:r>
              <a:rPr lang="uk-UA" sz="3000" b="1" dirty="0" smtClean="0">
                <a:solidFill>
                  <a:srgbClr val="002060"/>
                </a:solidFill>
                <a:latin typeface="Georgia" pitchFamily="18" charset="0"/>
              </a:rPr>
              <a:t>творчих учителів, підвищення їхньої професійної майстерності, популяризація педагогічних здобутків, підвищення ефективності діяльності керівників загальноосвітніх навчальних закладів</a:t>
            </a:r>
            <a:endParaRPr lang="ru-RU" sz="30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5" descr="ychitel_ro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533524" cy="152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2285992"/>
            <a:ext cx="8572560" cy="3643338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Департамент освіти і науки, молоді та спорту виконавчого органу Київської міської ради (Київської міської державної адміністрації)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Інститут післядипломної педагогічної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освіти Київського університету імені Бориса Грінченка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433638" cy="904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00042"/>
            <a:ext cx="6566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2060"/>
                </a:solidFill>
                <a:latin typeface="Georgia" pitchFamily="18" charset="0"/>
              </a:rPr>
              <a:t>Організатори Конкурсу</a:t>
            </a:r>
            <a:endParaRPr lang="ru-RU" sz="36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0"/>
            <a:ext cx="71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u="sng" dirty="0" smtClean="0">
                <a:solidFill>
                  <a:srgbClr val="0B188F"/>
                </a:solidFill>
                <a:latin typeface="Times New Roman" pitchFamily="18" charset="0"/>
              </a:rPr>
              <a:t>Конкурсні змагання:</a:t>
            </a:r>
            <a:endParaRPr lang="ru-RU" sz="4400" b="1" u="sng" dirty="0" smtClean="0">
              <a:solidFill>
                <a:srgbClr val="0B188F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14422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b="1" dirty="0" err="1" smtClean="0">
                <a:solidFill>
                  <a:srgbClr val="002060"/>
                </a:solidFill>
              </a:rPr>
              <a:t>“Тестування</a:t>
            </a:r>
            <a:r>
              <a:rPr lang="uk-UA" sz="3600" b="1" dirty="0" smtClean="0">
                <a:solidFill>
                  <a:srgbClr val="002060"/>
                </a:solidFill>
              </a:rPr>
              <a:t> з фахової </a:t>
            </a:r>
            <a:r>
              <a:rPr lang="uk-UA" sz="3600" b="1" dirty="0" err="1" smtClean="0">
                <a:solidFill>
                  <a:srgbClr val="002060"/>
                </a:solidFill>
              </a:rPr>
              <a:t>майстерності”</a:t>
            </a:r>
            <a:endParaRPr lang="uk-UA" sz="3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</a:rPr>
              <a:t>“Практична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</a:rPr>
              <a:t>робота”</a:t>
            </a:r>
            <a:endParaRPr lang="uk-UA" sz="3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b="1" dirty="0" err="1" smtClean="0">
                <a:solidFill>
                  <a:srgbClr val="002060"/>
                </a:solidFill>
                <a:cs typeface="Times New Roman" pitchFamily="18" charset="0"/>
              </a:rPr>
              <a:t>“Майстер-клас”</a:t>
            </a:r>
            <a:endParaRPr lang="uk-UA" sz="3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b="1" dirty="0" err="1" smtClean="0">
                <a:solidFill>
                  <a:srgbClr val="002060"/>
                </a:solidFill>
              </a:rPr>
              <a:t>“Урок”</a:t>
            </a:r>
            <a:r>
              <a:rPr lang="uk-UA" sz="3600" b="1" dirty="0" smtClean="0">
                <a:solidFill>
                  <a:srgbClr val="002060"/>
                </a:solidFill>
              </a:rPr>
              <a:t> та  </a:t>
            </a:r>
            <a:r>
              <a:rPr lang="uk-UA" sz="3600" b="1" dirty="0" err="1" smtClean="0">
                <a:solidFill>
                  <a:srgbClr val="002060"/>
                </a:solidFill>
              </a:rPr>
              <a:t>“Самоаналіз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</a:rPr>
              <a:t>уроку”</a:t>
            </a:r>
            <a:endParaRPr lang="uk-UA" sz="3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b="1" dirty="0" err="1" smtClean="0">
                <a:solidFill>
                  <a:srgbClr val="002060"/>
                </a:solidFill>
                <a:cs typeface="Times New Roman" pitchFamily="18" charset="0"/>
              </a:rPr>
              <a:t>“Навчальний</a:t>
            </a:r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cs typeface="Times New Roman" pitchFamily="18" charset="0"/>
              </a:rPr>
              <a:t>проект”</a:t>
            </a:r>
            <a:endParaRPr lang="uk-UA" sz="3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b="1" dirty="0" err="1" smtClean="0">
                <a:solidFill>
                  <a:srgbClr val="002060"/>
                </a:solidFill>
                <a:cs typeface="Times New Roman" pitchFamily="18" charset="0"/>
              </a:rPr>
              <a:t>“Експертиза</a:t>
            </a:r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cs typeface="Times New Roman" pitchFamily="18" charset="0"/>
              </a:rPr>
              <a:t>підручника”</a:t>
            </a:r>
            <a:endParaRPr lang="ru-RU" sz="2800" dirty="0"/>
          </a:p>
        </p:txBody>
      </p:sp>
      <p:pic>
        <p:nvPicPr>
          <p:cNvPr id="3074" name="Picture 2" descr="D:\ИРЭН\Презентації Корниенко\Картинки к презентации\Картинки\128_1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357694"/>
            <a:ext cx="3381375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Septemb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466</Words>
  <Application>Microsoft Office PowerPoint</Application>
  <PresentationFormat>Экран (4:3)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1-September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ОРГАНІЗАЦІЙНИЙ КОМІТЕТ  Відповідальні методисти та викладачі ІППО: 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186</cp:revision>
  <dcterms:modified xsi:type="dcterms:W3CDTF">2016-11-14T10:06:37Z</dcterms:modified>
</cp:coreProperties>
</file>